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7.xml" ContentType="application/vnd.openxmlformats-officedocument.drawingml.chart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charts/chart4.xml" ContentType="application/vnd.openxmlformats-officedocument.drawingml.chart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Default Extension="png" ContentType="image/png"/>
  <Override PartName="/ppt/slides/slide27.xml" ContentType="application/vnd.openxmlformats-officedocument.presentationml.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charts/chart8.xml" ContentType="application/vnd.openxmlformats-officedocument.drawingml.chart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Default Extension="xlsx" ContentType="application/vnd.openxmlformats-officedocument.spreadsheetml.shee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Default Extension="package" ContentType="application/vnd.openxmlformats-officedocument.package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slides/slide6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53" r:id="rId3"/>
    <p:sldId id="436" r:id="rId4"/>
    <p:sldId id="452" r:id="rId5"/>
    <p:sldId id="448" r:id="rId6"/>
    <p:sldId id="451" r:id="rId7"/>
    <p:sldId id="480" r:id="rId8"/>
    <p:sldId id="482" r:id="rId9"/>
    <p:sldId id="484" r:id="rId10"/>
    <p:sldId id="488" r:id="rId11"/>
    <p:sldId id="489" r:id="rId12"/>
    <p:sldId id="481" r:id="rId13"/>
    <p:sldId id="485" r:id="rId14"/>
    <p:sldId id="486" r:id="rId15"/>
    <p:sldId id="491" r:id="rId16"/>
    <p:sldId id="490" r:id="rId17"/>
    <p:sldId id="453" r:id="rId18"/>
    <p:sldId id="455" r:id="rId19"/>
    <p:sldId id="449" r:id="rId20"/>
    <p:sldId id="492" r:id="rId21"/>
    <p:sldId id="450" r:id="rId22"/>
    <p:sldId id="479" r:id="rId23"/>
    <p:sldId id="456" r:id="rId24"/>
    <p:sldId id="458" r:id="rId25"/>
    <p:sldId id="459" r:id="rId26"/>
    <p:sldId id="370" r:id="rId27"/>
    <p:sldId id="367" r:id="rId28"/>
    <p:sldId id="388" r:id="rId29"/>
    <p:sldId id="416" r:id="rId30"/>
    <p:sldId id="418" r:id="rId31"/>
    <p:sldId id="419" r:id="rId32"/>
    <p:sldId id="398" r:id="rId33"/>
    <p:sldId id="399" r:id="rId34"/>
    <p:sldId id="400" r:id="rId35"/>
    <p:sldId id="434" r:id="rId36"/>
    <p:sldId id="385" r:id="rId37"/>
    <p:sldId id="424" r:id="rId38"/>
    <p:sldId id="425" r:id="rId39"/>
    <p:sldId id="426" r:id="rId40"/>
    <p:sldId id="402" r:id="rId41"/>
    <p:sldId id="377" r:id="rId42"/>
    <p:sldId id="431" r:id="rId43"/>
    <p:sldId id="378" r:id="rId44"/>
    <p:sldId id="433" r:id="rId45"/>
    <p:sldId id="409" r:id="rId46"/>
    <p:sldId id="410" r:id="rId47"/>
    <p:sldId id="381" r:id="rId48"/>
    <p:sldId id="454" r:id="rId49"/>
    <p:sldId id="460" r:id="rId50"/>
    <p:sldId id="462" r:id="rId51"/>
    <p:sldId id="463" r:id="rId52"/>
    <p:sldId id="464" r:id="rId53"/>
    <p:sldId id="465" r:id="rId54"/>
    <p:sldId id="466" r:id="rId55"/>
    <p:sldId id="467" r:id="rId56"/>
    <p:sldId id="468" r:id="rId57"/>
    <p:sldId id="469" r:id="rId58"/>
    <p:sldId id="470" r:id="rId59"/>
    <p:sldId id="473" r:id="rId60"/>
    <p:sldId id="474" r:id="rId61"/>
    <p:sldId id="476" r:id="rId62"/>
    <p:sldId id="478" r:id="rId63"/>
    <p:sldId id="495" r:id="rId64"/>
    <p:sldId id="494" r:id="rId65"/>
    <p:sldId id="493" r:id="rId66"/>
    <p:sldId id="49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7834" autoAdjust="0"/>
    <p:restoredTop sz="74648" autoAdjust="0"/>
  </p:normalViewPr>
  <p:slideViewPr>
    <p:cSldViewPr snapToObjects="1" showGuides="1">
      <p:cViewPr>
        <p:scale>
          <a:sx n="100" d="100"/>
          <a:sy n="100" d="100"/>
        </p:scale>
        <p:origin x="-256" y="920"/>
      </p:cViewPr>
      <p:guideLst>
        <p:guide orient="horz" pos="2400"/>
        <p:guide pos="3120"/>
      </p:guideLst>
    </p:cSldViewPr>
  </p:slideViewPr>
  <p:outlineViewPr>
    <p:cViewPr>
      <p:scale>
        <a:sx n="33" d="100"/>
        <a:sy n="33" d="100"/>
      </p:scale>
      <p:origin x="48" y="226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tableStyles" Target="tableStyle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theme" Target="theme/theme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.package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0.package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11.package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2.package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3.package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5.package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6.package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7.package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ackage9.package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42633228840125"/>
          <c:y val="0.128205128205128"/>
          <c:w val="0.893416927899686"/>
          <c:h val="0.572649572649573"/>
        </c:manualLayout>
      </c:layout>
      <c:barChart>
        <c:barDir val="col"/>
        <c:grouping val="clustered"/>
        <c:ser>
          <c:idx val="0"/>
          <c:order val="0"/>
          <c:tx>
            <c:v>System A</c:v>
          </c:tx>
          <c:spPr>
            <a:solidFill>
              <a:schemeClr val="accent1">
                <a:alpha val="64999"/>
              </a:schemeClr>
            </a:solidFill>
            <a:ln w="24117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1"/>
              </a:solidFill>
              <a:ln w="24117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Sheet1!$F$22:$F$41</c:f>
              <c:numCache>
                <c:formatCode>General</c:formatCode>
                <c:ptCount val="20"/>
                <c:pt idx="0">
                  <c:v>1.195219123505976</c:v>
                </c:pt>
                <c:pt idx="1">
                  <c:v>1.260504201680672</c:v>
                </c:pt>
                <c:pt idx="2">
                  <c:v>1.25</c:v>
                </c:pt>
                <c:pt idx="3">
                  <c:v>0.977198697068404</c:v>
                </c:pt>
                <c:pt idx="4">
                  <c:v>1.382488479262673</c:v>
                </c:pt>
                <c:pt idx="5">
                  <c:v>0.759493670886076</c:v>
                </c:pt>
                <c:pt idx="6">
                  <c:v>1.345291479820628</c:v>
                </c:pt>
                <c:pt idx="7">
                  <c:v>1.115241635687732</c:v>
                </c:pt>
                <c:pt idx="8">
                  <c:v>1.357466063348416</c:v>
                </c:pt>
                <c:pt idx="9">
                  <c:v>0.996677740863787</c:v>
                </c:pt>
                <c:pt idx="10">
                  <c:v>0.872093023255814</c:v>
                </c:pt>
                <c:pt idx="11">
                  <c:v>0.925925925925926</c:v>
                </c:pt>
                <c:pt idx="12">
                  <c:v>1.666666666666667</c:v>
                </c:pt>
                <c:pt idx="13">
                  <c:v>1.310043668122271</c:v>
                </c:pt>
                <c:pt idx="14">
                  <c:v>1.006711409395973</c:v>
                </c:pt>
                <c:pt idx="15">
                  <c:v>1.136363636363636</c:v>
                </c:pt>
                <c:pt idx="16">
                  <c:v>1.363636363636364</c:v>
                </c:pt>
                <c:pt idx="17">
                  <c:v>1.003344481605351</c:v>
                </c:pt>
                <c:pt idx="18">
                  <c:v>1.08303249097473</c:v>
                </c:pt>
                <c:pt idx="19">
                  <c:v>1.138320354791767</c:v>
                </c:pt>
              </c:numCache>
            </c:numRef>
          </c:val>
        </c:ser>
        <c:ser>
          <c:idx val="1"/>
          <c:order val="1"/>
          <c:tx>
            <c:v>System B</c:v>
          </c:tx>
          <c:spPr>
            <a:solidFill>
              <a:schemeClr val="accent3">
                <a:alpha val="64999"/>
              </a:schemeClr>
            </a:solidFill>
            <a:ln w="24117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3"/>
              </a:solidFill>
              <a:ln w="24117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Sheet1!$G$22:$G$41</c:f>
              <c:numCache>
                <c:formatCode>General</c:formatCode>
                <c:ptCount val="20"/>
                <c:pt idx="0">
                  <c:v>0.908366533864542</c:v>
                </c:pt>
                <c:pt idx="1">
                  <c:v>1.008403361344538</c:v>
                </c:pt>
                <c:pt idx="2">
                  <c:v>1.075</c:v>
                </c:pt>
                <c:pt idx="3">
                  <c:v>1.045602605863192</c:v>
                </c:pt>
                <c:pt idx="4">
                  <c:v>0.663594470046083</c:v>
                </c:pt>
                <c:pt idx="5">
                  <c:v>1.313924050632911</c:v>
                </c:pt>
                <c:pt idx="6">
                  <c:v>0.968609865470852</c:v>
                </c:pt>
                <c:pt idx="7">
                  <c:v>1.204460966542751</c:v>
                </c:pt>
                <c:pt idx="8">
                  <c:v>0.719457013574661</c:v>
                </c:pt>
                <c:pt idx="9">
                  <c:v>0.976744186046512</c:v>
                </c:pt>
                <c:pt idx="10">
                  <c:v>0.84593023255814</c:v>
                </c:pt>
                <c:pt idx="11">
                  <c:v>1.185185185185185</c:v>
                </c:pt>
                <c:pt idx="12">
                  <c:v>0.666666666666667</c:v>
                </c:pt>
                <c:pt idx="13">
                  <c:v>1.074235807860262</c:v>
                </c:pt>
                <c:pt idx="14">
                  <c:v>1.046979865771812</c:v>
                </c:pt>
                <c:pt idx="15">
                  <c:v>0.840909090909091</c:v>
                </c:pt>
                <c:pt idx="16">
                  <c:v>0.709090909090909</c:v>
                </c:pt>
                <c:pt idx="17">
                  <c:v>1.043478260869565</c:v>
                </c:pt>
                <c:pt idx="18">
                  <c:v>0.942238267148014</c:v>
                </c:pt>
                <c:pt idx="19">
                  <c:v>0.942464318493879</c:v>
                </c:pt>
              </c:numCache>
            </c:numRef>
          </c:val>
        </c:ser>
        <c:ser>
          <c:idx val="2"/>
          <c:order val="2"/>
          <c:tx>
            <c:v>System C</c:v>
          </c:tx>
          <c:spPr>
            <a:solidFill>
              <a:schemeClr val="accent5">
                <a:alpha val="64999"/>
              </a:schemeClr>
            </a:solidFill>
            <a:ln w="24117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5"/>
              </a:solidFill>
              <a:ln w="24117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Sheet1!$H$22:$H$41</c:f>
              <c:numCache>
                <c:formatCode>General</c:formatCode>
                <c:ptCount val="20"/>
                <c:pt idx="0">
                  <c:v>0.896414342629482</c:v>
                </c:pt>
                <c:pt idx="1">
                  <c:v>0.73109243697479</c:v>
                </c:pt>
                <c:pt idx="2">
                  <c:v>0.675</c:v>
                </c:pt>
                <c:pt idx="3">
                  <c:v>0.977198697068404</c:v>
                </c:pt>
                <c:pt idx="4">
                  <c:v>0.953917050691244</c:v>
                </c:pt>
                <c:pt idx="5">
                  <c:v>0.926582278481013</c:v>
                </c:pt>
                <c:pt idx="6">
                  <c:v>0.68609865470852</c:v>
                </c:pt>
                <c:pt idx="7">
                  <c:v>0.680297397769516</c:v>
                </c:pt>
                <c:pt idx="8">
                  <c:v>0.923076923076923</c:v>
                </c:pt>
                <c:pt idx="9">
                  <c:v>1.026578073089701</c:v>
                </c:pt>
                <c:pt idx="10">
                  <c:v>1.281976744186046</c:v>
                </c:pt>
                <c:pt idx="11">
                  <c:v>0.888888888888889</c:v>
                </c:pt>
                <c:pt idx="12">
                  <c:v>0.666666666666667</c:v>
                </c:pt>
                <c:pt idx="13">
                  <c:v>0.615720524017467</c:v>
                </c:pt>
                <c:pt idx="14">
                  <c:v>0.946308724832215</c:v>
                </c:pt>
                <c:pt idx="15">
                  <c:v>1.022727272727273</c:v>
                </c:pt>
                <c:pt idx="16">
                  <c:v>0.927272727272727</c:v>
                </c:pt>
                <c:pt idx="17">
                  <c:v>0.953177257525083</c:v>
                </c:pt>
                <c:pt idx="18">
                  <c:v>0.974729241877256</c:v>
                </c:pt>
                <c:pt idx="19">
                  <c:v>0.866642053738428</c:v>
                </c:pt>
              </c:numCache>
            </c:numRef>
          </c:val>
        </c:ser>
        <c:axId val="126627448"/>
        <c:axId val="126631096"/>
      </c:barChart>
      <c:catAx>
        <c:axId val="126627448"/>
        <c:scaling>
          <c:orientation val="minMax"/>
        </c:scaling>
        <c:axPos val="b"/>
        <c:numFmt formatCode="General" sourceLinked="1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26631096"/>
        <c:crosses val="autoZero"/>
        <c:auto val="1"/>
        <c:lblAlgn val="ctr"/>
        <c:lblOffset val="40"/>
        <c:tickLblSkip val="1"/>
        <c:tickMarkSkip val="1"/>
      </c:catAx>
      <c:valAx>
        <c:axId val="126631096"/>
        <c:scaling>
          <c:orientation val="minMax"/>
        </c:scaling>
        <c:axPos val="l"/>
        <c:majorGridlines>
          <c:spPr>
            <a:ln w="301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41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0940438871473354"/>
              <c:y val="0.145299145299145"/>
            </c:manualLayout>
          </c:layout>
          <c:spPr>
            <a:noFill/>
            <a:ln w="24117">
              <a:noFill/>
            </a:ln>
          </c:spPr>
        </c:title>
        <c:numFmt formatCode="General" sourceLinked="1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26627448"/>
        <c:crosses val="autoZero"/>
        <c:crossBetween val="between"/>
        <c:majorUnit val="0.2"/>
      </c:valAx>
      <c:spPr>
        <a:solidFill>
          <a:srgbClr val="FFFFFF"/>
        </a:solidFill>
        <a:ln w="1205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905911041813"/>
          <c:y val="0.138119653716788"/>
          <c:w val="0.0768025078369906"/>
          <c:h val="0.171077143258693"/>
        </c:manualLayout>
      </c:layout>
      <c:spPr>
        <a:solidFill>
          <a:srgbClr val="FFFFFF"/>
        </a:solidFill>
        <a:ln w="24117">
          <a:noFill/>
        </a:ln>
      </c:spPr>
      <c:txPr>
        <a:bodyPr/>
        <a:lstStyle/>
        <a:p>
          <a:pPr>
            <a:defRPr sz="698" b="0" i="0" u="none" strike="noStrike" baseline="0">
              <a:solidFill>
                <a:srgbClr val="000000"/>
              </a:solidFill>
              <a:latin typeface="+mn-lt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27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703340694311228"/>
          <c:y val="0.0522388059701492"/>
          <c:w val="0.929665930568877"/>
          <c:h val="0.805970149253731"/>
        </c:manualLayout>
      </c:layout>
      <c:barChart>
        <c:barDir val="col"/>
        <c:grouping val="clustered"/>
        <c:ser>
          <c:idx val="0"/>
          <c:order val="0"/>
          <c:tx>
            <c:strRef>
              <c:f>PM!$B$1:$B$2</c:f>
              <c:strCache>
                <c:ptCount val="1"/>
                <c:pt idx="0">
                  <c:v>1st JVM A</c:v>
                </c:pt>
              </c:strCache>
            </c:strRef>
          </c:tx>
          <c:spPr>
            <a:solidFill>
              <a:schemeClr val="accent1"/>
            </a:solidFill>
            <a:ln w="1903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PM!$A$3:$A$16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PM!$B$3:$B$16</c:f>
              <c:numCache>
                <c:formatCode>0.00</c:formatCode>
                <c:ptCount val="14"/>
                <c:pt idx="0">
                  <c:v>1.992388201712655</c:v>
                </c:pt>
                <c:pt idx="1">
                  <c:v>1.444832638341035</c:v>
                </c:pt>
                <c:pt idx="2">
                  <c:v>1.512649800266312</c:v>
                </c:pt>
                <c:pt idx="3">
                  <c:v>1.284241265247054</c:v>
                </c:pt>
                <c:pt idx="4">
                  <c:v>1.976557267247153</c:v>
                </c:pt>
                <c:pt idx="5">
                  <c:v>1.344404332129964</c:v>
                </c:pt>
                <c:pt idx="6">
                  <c:v>1.886616791354946</c:v>
                </c:pt>
                <c:pt idx="7">
                  <c:v>1.246769057876007</c:v>
                </c:pt>
                <c:pt idx="8">
                  <c:v>1.186844613918017</c:v>
                </c:pt>
                <c:pt idx="9">
                  <c:v>1.477084565345949</c:v>
                </c:pt>
                <c:pt idx="10">
                  <c:v>1.945303658996605</c:v>
                </c:pt>
                <c:pt idx="11">
                  <c:v>1.186844613918017</c:v>
                </c:pt>
                <c:pt idx="12">
                  <c:v>1.992388201712655</c:v>
                </c:pt>
                <c:pt idx="13">
                  <c:v>1.544372340269985</c:v>
                </c:pt>
              </c:numCache>
            </c:numRef>
          </c:val>
        </c:ser>
        <c:ser>
          <c:idx val="2"/>
          <c:order val="1"/>
          <c:tx>
            <c:strRef>
              <c:f>PM!$D$1:$D$2</c:f>
              <c:strCache>
                <c:ptCount val="1"/>
                <c:pt idx="0">
                  <c:v>2nd JVM A</c:v>
                </c:pt>
              </c:strCache>
            </c:strRef>
          </c:tx>
          <c:spPr>
            <a:solidFill>
              <a:schemeClr val="accent3"/>
            </a:solidFill>
            <a:ln w="1903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PM!$A$3:$A$16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PM!$D$3:$D$16</c:f>
              <c:numCache>
                <c:formatCode>0.00</c:formatCode>
                <c:ptCount val="14"/>
                <c:pt idx="0">
                  <c:v>1.63035204567079</c:v>
                </c:pt>
                <c:pt idx="1">
                  <c:v>1.351403133100417</c:v>
                </c:pt>
                <c:pt idx="2">
                  <c:v>1.329486610445332</c:v>
                </c:pt>
                <c:pt idx="3">
                  <c:v>1.115825925160223</c:v>
                </c:pt>
                <c:pt idx="4">
                  <c:v>1.269256530475553</c:v>
                </c:pt>
                <c:pt idx="5">
                  <c:v>1.236341756919374</c:v>
                </c:pt>
                <c:pt idx="6">
                  <c:v>3.994679966749792</c:v>
                </c:pt>
                <c:pt idx="7">
                  <c:v>1.20471998501592</c:v>
                </c:pt>
                <c:pt idx="8">
                  <c:v>1.125278042580235</c:v>
                </c:pt>
                <c:pt idx="9">
                  <c:v>1.300561797752809</c:v>
                </c:pt>
                <c:pt idx="10">
                  <c:v>1.678234628442097</c:v>
                </c:pt>
                <c:pt idx="11">
                  <c:v>1.115825925160223</c:v>
                </c:pt>
                <c:pt idx="12">
                  <c:v>3.994679966749792</c:v>
                </c:pt>
                <c:pt idx="13">
                  <c:v>1.452308081969507</c:v>
                </c:pt>
              </c:numCache>
            </c:numRef>
          </c:val>
        </c:ser>
        <c:ser>
          <c:idx val="4"/>
          <c:order val="2"/>
          <c:tx>
            <c:strRef>
              <c:f>SPARC!$F$1:$F$2</c:f>
              <c:strCache>
                <c:ptCount val="1"/>
                <c:pt idx="0">
                  <c:v>3rd JVM A</c:v>
                </c:pt>
              </c:strCache>
            </c:strRef>
          </c:tx>
          <c:spPr>
            <a:solidFill>
              <a:schemeClr val="accent5"/>
            </a:solidFill>
            <a:ln w="1903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PM!$A$3:$A$16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PM!$F$3:$F$16</c:f>
              <c:numCache>
                <c:formatCode>0.00</c:formatCode>
                <c:ptCount val="14"/>
                <c:pt idx="0">
                  <c:v>1.48430066603235</c:v>
                </c:pt>
                <c:pt idx="1">
                  <c:v>1.347683985123408</c:v>
                </c:pt>
                <c:pt idx="2">
                  <c:v>1.326083740198254</c:v>
                </c:pt>
                <c:pt idx="3">
                  <c:v>1.135750465164358</c:v>
                </c:pt>
                <c:pt idx="4">
                  <c:v>1.275284661754856</c:v>
                </c:pt>
                <c:pt idx="5">
                  <c:v>1.219013237063778</c:v>
                </c:pt>
                <c:pt idx="6">
                  <c:v>1.102909393183707</c:v>
                </c:pt>
                <c:pt idx="7">
                  <c:v>1.211931073234688</c:v>
                </c:pt>
                <c:pt idx="8">
                  <c:v>1.083412774070543</c:v>
                </c:pt>
                <c:pt idx="9">
                  <c:v>1.292282672974571</c:v>
                </c:pt>
                <c:pt idx="10">
                  <c:v>1.666415189236766</c:v>
                </c:pt>
                <c:pt idx="11">
                  <c:v>1.083412774070543</c:v>
                </c:pt>
                <c:pt idx="12">
                  <c:v>1.666415189236766</c:v>
                </c:pt>
                <c:pt idx="13">
                  <c:v>1.276046585145436</c:v>
                </c:pt>
              </c:numCache>
            </c:numRef>
          </c:val>
        </c:ser>
        <c:ser>
          <c:idx val="1"/>
          <c:order val="3"/>
          <c:tx>
            <c:strRef>
              <c:f>SPARC!$C$1:$C$2</c:f>
              <c:strCache>
                <c:ptCount val="1"/>
                <c:pt idx="0">
                  <c:v>1st JVM 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3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PM!$A$3:$A$16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PM!$C$3:$C$16</c:f>
              <c:numCache>
                <c:formatCode>0.00</c:formatCode>
                <c:ptCount val="14"/>
                <c:pt idx="0">
                  <c:v>1.495242626070409</c:v>
                </c:pt>
                <c:pt idx="1">
                  <c:v>1.291784064014426</c:v>
                </c:pt>
                <c:pt idx="2">
                  <c:v>1.627607634265424</c:v>
                </c:pt>
                <c:pt idx="3">
                  <c:v>1.205990283233409</c:v>
                </c:pt>
                <c:pt idx="4">
                  <c:v>1.87073007367716</c:v>
                </c:pt>
                <c:pt idx="5">
                  <c:v>1.568953068592058</c:v>
                </c:pt>
                <c:pt idx="6">
                  <c:v>1.384039900249377</c:v>
                </c:pt>
                <c:pt idx="7">
                  <c:v>1.0</c:v>
                </c:pt>
                <c:pt idx="8">
                  <c:v>1.362329202414997</c:v>
                </c:pt>
                <c:pt idx="9">
                  <c:v>1.718953282081608</c:v>
                </c:pt>
                <c:pt idx="10">
                  <c:v>1.326794920155916</c:v>
                </c:pt>
                <c:pt idx="11">
                  <c:v>1.0</c:v>
                </c:pt>
                <c:pt idx="12">
                  <c:v>1.87073007367716</c:v>
                </c:pt>
                <c:pt idx="13">
                  <c:v>1.421410511324668</c:v>
                </c:pt>
              </c:numCache>
            </c:numRef>
          </c:val>
        </c:ser>
        <c:ser>
          <c:idx val="3"/>
          <c:order val="4"/>
          <c:tx>
            <c:strRef>
              <c:f>SPARC!$E$1:$E$2</c:f>
              <c:strCache>
                <c:ptCount val="1"/>
                <c:pt idx="0">
                  <c:v>2nd JVM 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903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PM!$A$3:$A$16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PM!$E$3:$E$16</c:f>
              <c:numCache>
                <c:formatCode>0.00</c:formatCode>
                <c:ptCount val="14"/>
                <c:pt idx="0">
                  <c:v>1.067078972407231</c:v>
                </c:pt>
                <c:pt idx="1">
                  <c:v>1.0</c:v>
                </c:pt>
                <c:pt idx="2">
                  <c:v>1.484539133007841</c:v>
                </c:pt>
                <c:pt idx="3">
                  <c:v>1.0</c:v>
                </c:pt>
                <c:pt idx="4">
                  <c:v>1.020093770931011</c:v>
                </c:pt>
                <c:pt idx="5">
                  <c:v>1.396389891696751</c:v>
                </c:pt>
                <c:pt idx="6">
                  <c:v>1.0</c:v>
                </c:pt>
                <c:pt idx="7">
                  <c:v>1.165293126053568</c:v>
                </c:pt>
                <c:pt idx="8">
                  <c:v>1.0</c:v>
                </c:pt>
                <c:pt idx="9">
                  <c:v>1.195594322885866</c:v>
                </c:pt>
                <c:pt idx="10">
                  <c:v>1.156796177543066</c:v>
                </c:pt>
                <c:pt idx="11">
                  <c:v>1.0</c:v>
                </c:pt>
                <c:pt idx="12">
                  <c:v>1.484539133007841</c:v>
                </c:pt>
                <c:pt idx="13">
                  <c:v>1.124536914062191</c:v>
                </c:pt>
              </c:numCache>
            </c:numRef>
          </c:val>
        </c:ser>
        <c:ser>
          <c:idx val="5"/>
          <c:order val="5"/>
          <c:tx>
            <c:strRef>
              <c:f>SPARC!$G$1:$G$2</c:f>
              <c:strCache>
                <c:ptCount val="1"/>
                <c:pt idx="0">
                  <c:v>3rd JVM B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903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PM!$A$3:$A$16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PM!$G$3:$G$16</c:f>
              <c:numCache>
                <c:formatCode>0.00</c:formatCode>
                <c:ptCount val="14"/>
                <c:pt idx="0">
                  <c:v>1.0</c:v>
                </c:pt>
                <c:pt idx="1">
                  <c:v>1.074044855178632</c:v>
                </c:pt>
                <c:pt idx="2">
                  <c:v>1.0</c:v>
                </c:pt>
                <c:pt idx="3">
                  <c:v>1.013799875956171</c:v>
                </c:pt>
                <c:pt idx="4">
                  <c:v>1.0</c:v>
                </c:pt>
                <c:pt idx="5">
                  <c:v>1.0</c:v>
                </c:pt>
                <c:pt idx="6">
                  <c:v>1.274979218620116</c:v>
                </c:pt>
                <c:pt idx="7">
                  <c:v>2.210900917774864</c:v>
                </c:pt>
                <c:pt idx="8">
                  <c:v>1.082300603749603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2.210900917774864</c:v>
                </c:pt>
                <c:pt idx="13">
                  <c:v>1.115320128141533</c:v>
                </c:pt>
              </c:numCache>
            </c:numRef>
          </c:val>
        </c:ser>
        <c:axId val="126239256"/>
        <c:axId val="126243000"/>
      </c:barChart>
      <c:catAx>
        <c:axId val="126239256"/>
        <c:scaling>
          <c:orientation val="minMax"/>
        </c:scaling>
        <c:axPos val="b"/>
        <c:numFmt formatCode="General" sourceLinked="1"/>
        <c:tickLblPos val="nextTo"/>
        <c:spPr>
          <a:ln w="23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126243000"/>
        <c:crosses val="autoZero"/>
        <c:auto val="1"/>
        <c:lblAlgn val="ctr"/>
        <c:lblOffset val="100"/>
        <c:tickLblSkip val="1"/>
        <c:tickMarkSkip val="1"/>
      </c:catAx>
      <c:valAx>
        <c:axId val="126243000"/>
        <c:scaling>
          <c:orientation val="minMax"/>
          <c:min val="0.5"/>
        </c:scaling>
        <c:axPos val="l"/>
        <c:majorGridlines>
          <c:spPr>
            <a:ln w="237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800" dirty="0">
                    <a:latin typeface="+mn-lt"/>
                  </a:rPr>
                  <a:t>Time (Normalized)</a:t>
                </a:r>
              </a:p>
            </c:rich>
          </c:tx>
          <c:layout>
            <c:manualLayout>
              <c:xMode val="edge"/>
              <c:yMode val="edge"/>
              <c:x val="0.0"/>
              <c:y val="0.127195091580644"/>
            </c:manualLayout>
          </c:layout>
          <c:spPr>
            <a:noFill/>
            <a:ln w="19031">
              <a:noFill/>
            </a:ln>
          </c:spPr>
        </c:title>
        <c:numFmt formatCode="0.00" sourceLinked="1"/>
        <c:tickLblPos val="nextTo"/>
        <c:spPr>
          <a:ln w="23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126239256"/>
        <c:crosses val="autoZero"/>
        <c:crossBetween val="between"/>
      </c:valAx>
      <c:spPr>
        <a:noFill/>
        <a:ln w="9515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69484954607303"/>
          <c:y val="0.0624832408408209"/>
          <c:w val="0.333810888252149"/>
          <c:h val="0.191082802547771"/>
        </c:manualLayout>
      </c:layout>
      <c:spPr>
        <a:solidFill>
          <a:srgbClr val="FFFFFF"/>
        </a:solidFill>
        <a:ln w="19031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1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95154194834556"/>
          <c:y val="0.0460526315789474"/>
          <c:w val="0.929053967263993"/>
          <c:h val="0.828947368421053"/>
        </c:manualLayout>
      </c:layout>
      <c:barChart>
        <c:barDir val="col"/>
        <c:grouping val="clustered"/>
        <c:ser>
          <c:idx val="0"/>
          <c:order val="0"/>
          <c:tx>
            <c:strRef>
              <c:f>SPARC!$B$1:$B$2</c:f>
              <c:strCache>
                <c:ptCount val="1"/>
                <c:pt idx="0">
                  <c:v>1st JVM A</c:v>
                </c:pt>
              </c:strCache>
            </c:strRef>
          </c:tx>
          <c:spPr>
            <a:solidFill>
              <a:schemeClr val="accent1"/>
            </a:solidFill>
            <a:ln w="19049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AMD!$B$3:$B$16</c:f>
              <c:numCache>
                <c:formatCode>0.00</c:formatCode>
                <c:ptCount val="14"/>
                <c:pt idx="0">
                  <c:v>1.604454203262233</c:v>
                </c:pt>
                <c:pt idx="1">
                  <c:v>1.27345467334916</c:v>
                </c:pt>
                <c:pt idx="2">
                  <c:v>1.614427157001414</c:v>
                </c:pt>
                <c:pt idx="3">
                  <c:v>1.415152153065282</c:v>
                </c:pt>
                <c:pt idx="4">
                  <c:v>1.564235468345057</c:v>
                </c:pt>
                <c:pt idx="5">
                  <c:v>1.728555917481</c:v>
                </c:pt>
                <c:pt idx="6">
                  <c:v>2.642288196958717</c:v>
                </c:pt>
                <c:pt idx="7">
                  <c:v>1.501367864307861</c:v>
                </c:pt>
                <c:pt idx="8">
                  <c:v>1.121506682867558</c:v>
                </c:pt>
                <c:pt idx="9">
                  <c:v>1.758493248045487</c:v>
                </c:pt>
                <c:pt idx="10">
                  <c:v>1.927085663162603</c:v>
                </c:pt>
                <c:pt idx="11">
                  <c:v>1.121506682867558</c:v>
                </c:pt>
                <c:pt idx="12">
                  <c:v>2.642288196958717</c:v>
                </c:pt>
                <c:pt idx="13">
                  <c:v>1.611464733924432</c:v>
                </c:pt>
              </c:numCache>
            </c:numRef>
          </c:val>
        </c:ser>
        <c:ser>
          <c:idx val="2"/>
          <c:order val="1"/>
          <c:tx>
            <c:strRef>
              <c:f>SPARC!$D$1:$D$2</c:f>
              <c:strCache>
                <c:ptCount val="1"/>
                <c:pt idx="0">
                  <c:v>2nd JVM A</c:v>
                </c:pt>
              </c:strCache>
            </c:strRef>
          </c:tx>
          <c:spPr>
            <a:solidFill>
              <a:schemeClr val="accent3"/>
            </a:solidFill>
            <a:ln w="19049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AMD!$D$3:$D$16</c:f>
              <c:numCache>
                <c:formatCode>0.00</c:formatCode>
                <c:ptCount val="14"/>
                <c:pt idx="0">
                  <c:v>1.704203262233375</c:v>
                </c:pt>
                <c:pt idx="1">
                  <c:v>1.177437791260002</c:v>
                </c:pt>
                <c:pt idx="2">
                  <c:v>1.399434229137199</c:v>
                </c:pt>
                <c:pt idx="3">
                  <c:v>1.536500362547657</c:v>
                </c:pt>
                <c:pt idx="4">
                  <c:v>1.090707145501666</c:v>
                </c:pt>
                <c:pt idx="5">
                  <c:v>1.542888165038002</c:v>
                </c:pt>
                <c:pt idx="6">
                  <c:v>5.22230267921794</c:v>
                </c:pt>
                <c:pt idx="7">
                  <c:v>1.4610614627029</c:v>
                </c:pt>
                <c:pt idx="8">
                  <c:v>1.016335898474416</c:v>
                </c:pt>
                <c:pt idx="9">
                  <c:v>1.517128642501777</c:v>
                </c:pt>
                <c:pt idx="10">
                  <c:v>2.021919033773202</c:v>
                </c:pt>
                <c:pt idx="11">
                  <c:v>1.016335898474416</c:v>
                </c:pt>
                <c:pt idx="12">
                  <c:v>5.22230267921794</c:v>
                </c:pt>
                <c:pt idx="13">
                  <c:v>1.597329985234072</c:v>
                </c:pt>
              </c:numCache>
            </c:numRef>
          </c:val>
        </c:ser>
        <c:ser>
          <c:idx val="4"/>
          <c:order val="2"/>
          <c:tx>
            <c:strRef>
              <c:f>SPARC!$F$1:$F$2</c:f>
              <c:strCache>
                <c:ptCount val="1"/>
                <c:pt idx="0">
                  <c:v>3rd JVM A</c:v>
                </c:pt>
              </c:strCache>
            </c:strRef>
          </c:tx>
          <c:spPr>
            <a:solidFill>
              <a:schemeClr val="accent5"/>
            </a:solidFill>
            <a:ln w="19049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AMD!$F$3:$F$16</c:f>
              <c:numCache>
                <c:formatCode>0.00</c:formatCode>
                <c:ptCount val="14"/>
                <c:pt idx="0">
                  <c:v>1.232120451693852</c:v>
                </c:pt>
                <c:pt idx="1">
                  <c:v>2.117910841466631</c:v>
                </c:pt>
                <c:pt idx="2">
                  <c:v>1.397454031117397</c:v>
                </c:pt>
                <c:pt idx="3">
                  <c:v>1.134680607208851</c:v>
                </c:pt>
                <c:pt idx="4">
                  <c:v>1.09033691225472</c:v>
                </c:pt>
                <c:pt idx="5">
                  <c:v>1.519815418023887</c:v>
                </c:pt>
                <c:pt idx="6">
                  <c:v>1.466871832005793</c:v>
                </c:pt>
                <c:pt idx="7">
                  <c:v>1.448294729162867</c:v>
                </c:pt>
                <c:pt idx="8">
                  <c:v>1.0</c:v>
                </c:pt>
                <c:pt idx="9">
                  <c:v>1.50135039090263</c:v>
                </c:pt>
                <c:pt idx="10">
                  <c:v>1.633639006933572</c:v>
                </c:pt>
                <c:pt idx="11">
                  <c:v>1.0</c:v>
                </c:pt>
                <c:pt idx="12">
                  <c:v>2.117910841466631</c:v>
                </c:pt>
                <c:pt idx="13">
                  <c:v>1.38414887335819</c:v>
                </c:pt>
              </c:numCache>
            </c:numRef>
          </c:val>
        </c:ser>
        <c:ser>
          <c:idx val="1"/>
          <c:order val="3"/>
          <c:tx>
            <c:strRef>
              <c:f>SPARC!$C$1:$C$2</c:f>
              <c:strCache>
                <c:ptCount val="1"/>
                <c:pt idx="0">
                  <c:v>1st JVM 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49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AMD!$C$3:$C$16</c:f>
              <c:numCache>
                <c:formatCode>0.00</c:formatCode>
                <c:ptCount val="14"/>
                <c:pt idx="0">
                  <c:v>1.0</c:v>
                </c:pt>
                <c:pt idx="1">
                  <c:v>1.034379671150972</c:v>
                </c:pt>
                <c:pt idx="2">
                  <c:v>1.598161244695898</c:v>
                </c:pt>
                <c:pt idx="3">
                  <c:v>1.215446869225551</c:v>
                </c:pt>
                <c:pt idx="4">
                  <c:v>1.445390596075528</c:v>
                </c:pt>
                <c:pt idx="5">
                  <c:v>1.641150922909881</c:v>
                </c:pt>
                <c:pt idx="6">
                  <c:v>1.57005792903693</c:v>
                </c:pt>
                <c:pt idx="7">
                  <c:v>1.0</c:v>
                </c:pt>
                <c:pt idx="8">
                  <c:v>1.249156203591198</c:v>
                </c:pt>
                <c:pt idx="9">
                  <c:v>1.91499644633973</c:v>
                </c:pt>
                <c:pt idx="10">
                  <c:v>1.376202191903377</c:v>
                </c:pt>
                <c:pt idx="11">
                  <c:v>1.0</c:v>
                </c:pt>
                <c:pt idx="12">
                  <c:v>1.91499644633973</c:v>
                </c:pt>
                <c:pt idx="13">
                  <c:v>1.338150044113448</c:v>
                </c:pt>
              </c:numCache>
            </c:numRef>
          </c:val>
        </c:ser>
        <c:ser>
          <c:idx val="3"/>
          <c:order val="4"/>
          <c:tx>
            <c:strRef>
              <c:f>SPARC!$E$1:$E$2</c:f>
              <c:strCache>
                <c:ptCount val="1"/>
                <c:pt idx="0">
                  <c:v>2nd JVM 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9049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AMD!$E$3:$E$16</c:f>
              <c:numCache>
                <c:formatCode>0.00</c:formatCode>
                <c:ptCount val="14"/>
                <c:pt idx="0">
                  <c:v>1.084692597239649</c:v>
                </c:pt>
                <c:pt idx="1">
                  <c:v>1.009672030247076</c:v>
                </c:pt>
                <c:pt idx="2">
                  <c:v>1.587411598302688</c:v>
                </c:pt>
                <c:pt idx="3">
                  <c:v>1.024933922765654</c:v>
                </c:pt>
                <c:pt idx="4">
                  <c:v>1.008885597926694</c:v>
                </c:pt>
                <c:pt idx="5">
                  <c:v>1.541259500542888</c:v>
                </c:pt>
                <c:pt idx="6">
                  <c:v>1.227190441708907</c:v>
                </c:pt>
                <c:pt idx="7">
                  <c:v>1.083348531825643</c:v>
                </c:pt>
                <c:pt idx="8">
                  <c:v>1.041379775887674</c:v>
                </c:pt>
                <c:pt idx="9">
                  <c:v>1.102629708599858</c:v>
                </c:pt>
                <c:pt idx="10">
                  <c:v>3.12793558488034</c:v>
                </c:pt>
                <c:pt idx="11">
                  <c:v>1.008885597926694</c:v>
                </c:pt>
                <c:pt idx="12">
                  <c:v>3.12793558488034</c:v>
                </c:pt>
                <c:pt idx="13">
                  <c:v>1.264621692962279</c:v>
                </c:pt>
              </c:numCache>
            </c:numRef>
          </c:val>
        </c:ser>
        <c:ser>
          <c:idx val="5"/>
          <c:order val="5"/>
          <c:tx>
            <c:strRef>
              <c:f>SPARC!$G$1:$G$2</c:f>
              <c:strCache>
                <c:ptCount val="1"/>
                <c:pt idx="0">
                  <c:v>3rd JVM B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9049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AMD!$G$3:$G$16</c:f>
              <c:numCache>
                <c:formatCode>0.00</c:formatCode>
                <c:ptCount val="14"/>
                <c:pt idx="0">
                  <c:v>1.053952321204517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2.055535290899143</c:v>
                </c:pt>
                <c:pt idx="8">
                  <c:v>1.015323342783853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2.055535290899143</c:v>
                </c:pt>
                <c:pt idx="13">
                  <c:v>1.074293015290651</c:v>
                </c:pt>
              </c:numCache>
            </c:numRef>
          </c:val>
        </c:ser>
        <c:axId val="629638136"/>
        <c:axId val="118398360"/>
      </c:barChart>
      <c:catAx>
        <c:axId val="629638136"/>
        <c:scaling>
          <c:orientation val="minMax"/>
        </c:scaling>
        <c:axPos val="b"/>
        <c:numFmt formatCode="General" sourceLinked="1"/>
        <c:tickLblPos val="nextTo"/>
        <c:spPr>
          <a:ln w="2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118398360"/>
        <c:crosses val="autoZero"/>
        <c:auto val="1"/>
        <c:lblAlgn val="ctr"/>
        <c:lblOffset val="100"/>
        <c:tickLblSkip val="1"/>
        <c:tickMarkSkip val="1"/>
      </c:catAx>
      <c:valAx>
        <c:axId val="118398360"/>
        <c:scaling>
          <c:orientation val="minMax"/>
          <c:min val="0.5"/>
        </c:scaling>
        <c:axPos val="l"/>
        <c:majorGridlines>
          <c:spPr>
            <a:ln w="2381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800" dirty="0" smtClean="0">
                    <a:latin typeface="+mn-lt"/>
                  </a:rPr>
                  <a:t>Time (Normalized)</a:t>
                </a:r>
                <a:endParaRPr lang="en-US" sz="8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0"/>
              <c:y val="0.122699386503067"/>
            </c:manualLayout>
          </c:layout>
          <c:spPr>
            <a:noFill/>
            <a:ln w="19049">
              <a:noFill/>
            </a:ln>
          </c:spPr>
        </c:title>
        <c:numFmt formatCode="0.00" sourceLinked="1"/>
        <c:tickLblPos val="nextTo"/>
        <c:spPr>
          <a:ln w="238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629638136"/>
        <c:crosses val="autoZero"/>
        <c:crossBetween val="between"/>
      </c:valAx>
      <c:spPr>
        <a:noFill/>
        <a:ln w="952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70946032736007"/>
          <c:y val="0.0640136547348759"/>
          <c:w val="0.333333333333333"/>
          <c:h val="0.197368421052632"/>
        </c:manualLayout>
      </c:layout>
      <c:spPr>
        <a:solidFill>
          <a:srgbClr val="FFFFFF"/>
        </a:solidFill>
        <a:ln w="19049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1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41627543035994"/>
          <c:y val="0.127118644067797"/>
          <c:w val="0.89358372456964"/>
          <c:h val="0.576271186440678"/>
        </c:manualLayout>
      </c:layout>
      <c:barChart>
        <c:barDir val="col"/>
        <c:grouping val="clustered"/>
        <c:ser>
          <c:idx val="0"/>
          <c:order val="0"/>
          <c:tx>
            <c:v>System A</c:v>
          </c:tx>
          <c:spPr>
            <a:solidFill>
              <a:schemeClr val="accent1">
                <a:alpha val="64999"/>
              </a:schemeClr>
            </a:solidFill>
            <a:ln w="24118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1"/>
              </a:solidFill>
              <a:ln w="24118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Sheet1!$M$22:$M$41</c:f>
              <c:numCache>
                <c:formatCode>General</c:formatCode>
                <c:ptCount val="20"/>
                <c:pt idx="0">
                  <c:v>0.721153846153846</c:v>
                </c:pt>
                <c:pt idx="1">
                  <c:v>0.974025974025974</c:v>
                </c:pt>
                <c:pt idx="2">
                  <c:v>1.067615658362989</c:v>
                </c:pt>
                <c:pt idx="3">
                  <c:v>0.914634146341464</c:v>
                </c:pt>
                <c:pt idx="4">
                  <c:v>0.91743119266055</c:v>
                </c:pt>
                <c:pt idx="5">
                  <c:v>0.797872340425532</c:v>
                </c:pt>
                <c:pt idx="6">
                  <c:v>0.864553314121037</c:v>
                </c:pt>
                <c:pt idx="7">
                  <c:v>0.903614457831325</c:v>
                </c:pt>
                <c:pt idx="8">
                  <c:v>1.140684410646388</c:v>
                </c:pt>
                <c:pt idx="9">
                  <c:v>0.862068965517241</c:v>
                </c:pt>
                <c:pt idx="10">
                  <c:v>0.753768844221105</c:v>
                </c:pt>
                <c:pt idx="11">
                  <c:v>0.795755968169761</c:v>
                </c:pt>
                <c:pt idx="12">
                  <c:v>1.775147928994083</c:v>
                </c:pt>
                <c:pt idx="13">
                  <c:v>1.287553648068669</c:v>
                </c:pt>
                <c:pt idx="14">
                  <c:v>0.785340314136126</c:v>
                </c:pt>
                <c:pt idx="15">
                  <c:v>1.006711409395973</c:v>
                </c:pt>
                <c:pt idx="16">
                  <c:v>0.626304801670146</c:v>
                </c:pt>
                <c:pt idx="17">
                  <c:v>0.821917808219178</c:v>
                </c:pt>
                <c:pt idx="18">
                  <c:v>0.804289544235925</c:v>
                </c:pt>
                <c:pt idx="19">
                  <c:v>0.911818279771836</c:v>
                </c:pt>
              </c:numCache>
            </c:numRef>
          </c:val>
        </c:ser>
        <c:ser>
          <c:idx val="1"/>
          <c:order val="1"/>
          <c:tx>
            <c:v>System B</c:v>
          </c:tx>
          <c:spPr>
            <a:solidFill>
              <a:schemeClr val="accent3">
                <a:alpha val="64999"/>
              </a:schemeClr>
            </a:solidFill>
            <a:ln w="24118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3"/>
              </a:solidFill>
              <a:ln w="24118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Sheet1!$N$22:$N$41</c:f>
              <c:numCache>
                <c:formatCode>General</c:formatCode>
                <c:ptCount val="20"/>
                <c:pt idx="0">
                  <c:v>1.088942307692308</c:v>
                </c:pt>
                <c:pt idx="1">
                  <c:v>1.237012987012987</c:v>
                </c:pt>
                <c:pt idx="2">
                  <c:v>1.05693950177936</c:v>
                </c:pt>
                <c:pt idx="3">
                  <c:v>1.042682926829268</c:v>
                </c:pt>
                <c:pt idx="4">
                  <c:v>0.853211009174312</c:v>
                </c:pt>
                <c:pt idx="5">
                  <c:v>0.885638297872341</c:v>
                </c:pt>
                <c:pt idx="6">
                  <c:v>1.322766570605187</c:v>
                </c:pt>
                <c:pt idx="7">
                  <c:v>1.147590361445783</c:v>
                </c:pt>
                <c:pt idx="8">
                  <c:v>0.787072243346007</c:v>
                </c:pt>
                <c:pt idx="9">
                  <c:v>1.103448275862069</c:v>
                </c:pt>
                <c:pt idx="10">
                  <c:v>0.979899497487437</c:v>
                </c:pt>
                <c:pt idx="11">
                  <c:v>1.273209549071618</c:v>
                </c:pt>
                <c:pt idx="12">
                  <c:v>0.585798816568047</c:v>
                </c:pt>
                <c:pt idx="13">
                  <c:v>0.862660944206009</c:v>
                </c:pt>
                <c:pt idx="14">
                  <c:v>1.107329842931937</c:v>
                </c:pt>
                <c:pt idx="15">
                  <c:v>0.926174496644295</c:v>
                </c:pt>
                <c:pt idx="16">
                  <c:v>0.576200417536534</c:v>
                </c:pt>
                <c:pt idx="17">
                  <c:v>1.232876712328767</c:v>
                </c:pt>
                <c:pt idx="18">
                  <c:v>1.230563002680965</c:v>
                </c:pt>
                <c:pt idx="19">
                  <c:v>0.990611985214068</c:v>
                </c:pt>
              </c:numCache>
            </c:numRef>
          </c:val>
        </c:ser>
        <c:ser>
          <c:idx val="2"/>
          <c:order val="2"/>
          <c:tx>
            <c:v>System C</c:v>
          </c:tx>
          <c:spPr>
            <a:solidFill>
              <a:schemeClr val="accent5">
                <a:alpha val="64999"/>
              </a:schemeClr>
            </a:solidFill>
            <a:ln w="24118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5"/>
              </a:solidFill>
              <a:ln w="24118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Sheet1!$O$22:$O$41</c:f>
              <c:numCache>
                <c:formatCode>General</c:formatCode>
                <c:ptCount val="20"/>
                <c:pt idx="0">
                  <c:v>1.189903846153846</c:v>
                </c:pt>
                <c:pt idx="1">
                  <c:v>0.788961038961039</c:v>
                </c:pt>
                <c:pt idx="2">
                  <c:v>0.875444839857651</c:v>
                </c:pt>
                <c:pt idx="3">
                  <c:v>1.042682926829268</c:v>
                </c:pt>
                <c:pt idx="4">
                  <c:v>1.229357798165138</c:v>
                </c:pt>
                <c:pt idx="5">
                  <c:v>1.316489361702128</c:v>
                </c:pt>
                <c:pt idx="6">
                  <c:v>0.812680115273775</c:v>
                </c:pt>
                <c:pt idx="7">
                  <c:v>0.948795180722891</c:v>
                </c:pt>
                <c:pt idx="8">
                  <c:v>1.072243346007604</c:v>
                </c:pt>
                <c:pt idx="9">
                  <c:v>1.03448275862069</c:v>
                </c:pt>
                <c:pt idx="10">
                  <c:v>1.266331658291457</c:v>
                </c:pt>
                <c:pt idx="11">
                  <c:v>0.931034482758621</c:v>
                </c:pt>
                <c:pt idx="12">
                  <c:v>0.63905325443787</c:v>
                </c:pt>
                <c:pt idx="13">
                  <c:v>0.849785407725322</c:v>
                </c:pt>
                <c:pt idx="14">
                  <c:v>1.107329842931937</c:v>
                </c:pt>
                <c:pt idx="15">
                  <c:v>1.067114093959732</c:v>
                </c:pt>
                <c:pt idx="16">
                  <c:v>1.797494780793319</c:v>
                </c:pt>
                <c:pt idx="17">
                  <c:v>0.945205479452055</c:v>
                </c:pt>
                <c:pt idx="18">
                  <c:v>0.96514745308311</c:v>
                </c:pt>
                <c:pt idx="19">
                  <c:v>1.020542127175148</c:v>
                </c:pt>
              </c:numCache>
            </c:numRef>
          </c:val>
        </c:ser>
        <c:axId val="118222680"/>
        <c:axId val="531365944"/>
      </c:barChart>
      <c:catAx>
        <c:axId val="118222680"/>
        <c:scaling>
          <c:orientation val="minMax"/>
        </c:scaling>
        <c:axPos val="b"/>
        <c:numFmt formatCode="General" sourceLinked="1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531365944"/>
        <c:crosses val="autoZero"/>
        <c:auto val="1"/>
        <c:lblAlgn val="ctr"/>
        <c:lblOffset val="40"/>
        <c:tickLblSkip val="1"/>
        <c:tickMarkSkip val="1"/>
      </c:catAx>
      <c:valAx>
        <c:axId val="531365944"/>
        <c:scaling>
          <c:orientation val="minMax"/>
        </c:scaling>
        <c:axPos val="l"/>
        <c:majorGridlines>
          <c:spPr>
            <a:ln w="301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41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0938967136150234"/>
              <c:y val="0.152542372881356"/>
            </c:manualLayout>
          </c:layout>
          <c:spPr>
            <a:noFill/>
            <a:ln w="24118">
              <a:noFill/>
            </a:ln>
          </c:spPr>
        </c:title>
        <c:numFmt formatCode="General" sourceLinked="1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Herculanum"/>
              </a:defRPr>
            </a:pPr>
            <a:endParaRPr lang="en-US"/>
          </a:p>
        </c:txPr>
        <c:crossAx val="118222680"/>
        <c:crosses val="autoZero"/>
        <c:crossBetween val="between"/>
        <c:majorUnit val="0.2"/>
      </c:valAx>
      <c:spPr>
        <a:solidFill>
          <a:srgbClr val="FFFFFF"/>
        </a:solidFill>
        <a:ln w="1205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0109546165884"/>
          <c:y val="0.144977356340707"/>
          <c:w val="0.0766823161189358"/>
          <c:h val="0.210954952949015"/>
        </c:manualLayout>
      </c:layout>
      <c:spPr>
        <a:solidFill>
          <a:srgbClr val="FFFFFF"/>
        </a:solidFill>
        <a:ln w="24118">
          <a:noFill/>
        </a:ln>
      </c:spPr>
      <c:txPr>
        <a:bodyPr/>
        <a:lstStyle/>
        <a:p>
          <a:pPr>
            <a:defRPr sz="698" b="0" i="0" u="none" strike="noStrike" baseline="0">
              <a:solidFill>
                <a:srgbClr val="000000"/>
              </a:solidFill>
              <a:latin typeface="+mn-lt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27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41627543035994"/>
          <c:y val="0.127118644067797"/>
          <c:w val="0.89358372456964"/>
          <c:h val="0.576271186440678"/>
        </c:manualLayout>
      </c:layout>
      <c:barChart>
        <c:barDir val="col"/>
        <c:grouping val="clustered"/>
        <c:ser>
          <c:idx val="0"/>
          <c:order val="0"/>
          <c:tx>
            <c:v>System A</c:v>
          </c:tx>
          <c:spPr>
            <a:solidFill>
              <a:schemeClr val="accent1">
                <a:alpha val="64999"/>
              </a:schemeClr>
            </a:solidFill>
            <a:ln w="24118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1"/>
              </a:solidFill>
              <a:ln w="24118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Sheet1!$T$22:$T$41</c:f>
              <c:numCache>
                <c:formatCode>General</c:formatCode>
                <c:ptCount val="20"/>
                <c:pt idx="0">
                  <c:v>0.808625336927224</c:v>
                </c:pt>
                <c:pt idx="1">
                  <c:v>1.239669421487603</c:v>
                </c:pt>
                <c:pt idx="2">
                  <c:v>1.219512195121951</c:v>
                </c:pt>
                <c:pt idx="3">
                  <c:v>0.940438871473354</c:v>
                </c:pt>
                <c:pt idx="4">
                  <c:v>0.842696629213483</c:v>
                </c:pt>
                <c:pt idx="5">
                  <c:v>0.802139037433155</c:v>
                </c:pt>
                <c:pt idx="6">
                  <c:v>1.239669421487603</c:v>
                </c:pt>
                <c:pt idx="7">
                  <c:v>0.911854103343465</c:v>
                </c:pt>
                <c:pt idx="8">
                  <c:v>1.12781954887218</c:v>
                </c:pt>
                <c:pt idx="9">
                  <c:v>0.852272727272727</c:v>
                </c:pt>
                <c:pt idx="10">
                  <c:v>0.872093023255814</c:v>
                </c:pt>
                <c:pt idx="11">
                  <c:v>0.66079295154185</c:v>
                </c:pt>
                <c:pt idx="12">
                  <c:v>1.807228915662651</c:v>
                </c:pt>
                <c:pt idx="13">
                  <c:v>1.181102362204724</c:v>
                </c:pt>
                <c:pt idx="14">
                  <c:v>0.742574257425743</c:v>
                </c:pt>
                <c:pt idx="15">
                  <c:v>0.826446280991736</c:v>
                </c:pt>
                <c:pt idx="16">
                  <c:v>1.090909090909091</c:v>
                </c:pt>
                <c:pt idx="17">
                  <c:v>0.869565217391304</c:v>
                </c:pt>
                <c:pt idx="18">
                  <c:v>0.857142857142857</c:v>
                </c:pt>
                <c:pt idx="19">
                  <c:v>0.96600026742156</c:v>
                </c:pt>
              </c:numCache>
            </c:numRef>
          </c:val>
        </c:ser>
        <c:ser>
          <c:idx val="1"/>
          <c:order val="1"/>
          <c:tx>
            <c:v>System B</c:v>
          </c:tx>
          <c:spPr>
            <a:solidFill>
              <a:schemeClr val="accent3">
                <a:alpha val="64999"/>
              </a:schemeClr>
            </a:solidFill>
            <a:ln w="24118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3"/>
              </a:solidFill>
              <a:ln w="24118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Sheet1!$U$22:$U$41</c:f>
              <c:numCache>
                <c:formatCode>General</c:formatCode>
                <c:ptCount val="20"/>
                <c:pt idx="0">
                  <c:v>0.824797843665768</c:v>
                </c:pt>
                <c:pt idx="1">
                  <c:v>0.78099173553719</c:v>
                </c:pt>
                <c:pt idx="2">
                  <c:v>0.780487804878049</c:v>
                </c:pt>
                <c:pt idx="3">
                  <c:v>0.987460815047022</c:v>
                </c:pt>
                <c:pt idx="4">
                  <c:v>0.893258426966292</c:v>
                </c:pt>
                <c:pt idx="5">
                  <c:v>0.882352941176471</c:v>
                </c:pt>
                <c:pt idx="6">
                  <c:v>0.756198347107438</c:v>
                </c:pt>
                <c:pt idx="7">
                  <c:v>1.103343465045592</c:v>
                </c:pt>
                <c:pt idx="8">
                  <c:v>0.778195488721804</c:v>
                </c:pt>
                <c:pt idx="9">
                  <c:v>1.056818181818182</c:v>
                </c:pt>
                <c:pt idx="10">
                  <c:v>0.636627906976744</c:v>
                </c:pt>
                <c:pt idx="11">
                  <c:v>1.057268722466961</c:v>
                </c:pt>
                <c:pt idx="12">
                  <c:v>0.560240963855422</c:v>
                </c:pt>
                <c:pt idx="13">
                  <c:v>1.015748031496063</c:v>
                </c:pt>
                <c:pt idx="14">
                  <c:v>1.150990099009901</c:v>
                </c:pt>
                <c:pt idx="15">
                  <c:v>1.289256198347107</c:v>
                </c:pt>
                <c:pt idx="16">
                  <c:v>1.003636363636364</c:v>
                </c:pt>
                <c:pt idx="17">
                  <c:v>1.02608695652174</c:v>
                </c:pt>
                <c:pt idx="18">
                  <c:v>1.062857142857143</c:v>
                </c:pt>
                <c:pt idx="19">
                  <c:v>0.910113218077232</c:v>
                </c:pt>
              </c:numCache>
            </c:numRef>
          </c:val>
        </c:ser>
        <c:ser>
          <c:idx val="2"/>
          <c:order val="2"/>
          <c:tx>
            <c:v>System C</c:v>
          </c:tx>
          <c:spPr>
            <a:solidFill>
              <a:schemeClr val="accent5">
                <a:alpha val="64999"/>
              </a:schemeClr>
            </a:solidFill>
            <a:ln w="24118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dPt>
            <c:idx val="19"/>
            <c:spPr>
              <a:solidFill>
                <a:schemeClr val="accent5"/>
              </a:solidFill>
              <a:ln w="24118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Sheet1!$A$22:$A$41</c:f>
              <c:strCache>
                <c:ptCount val="20"/>
                <c:pt idx="0">
                  <c:v>compress</c:v>
                </c:pt>
                <c:pt idx="1">
                  <c:v>jess</c:v>
                </c:pt>
                <c:pt idx="2">
                  <c:v>raytrace</c:v>
                </c:pt>
                <c:pt idx="3">
                  <c:v>db</c:v>
                </c:pt>
                <c:pt idx="4">
                  <c:v>javac</c:v>
                </c:pt>
                <c:pt idx="5">
                  <c:v>mpegaudio</c:v>
                </c:pt>
                <c:pt idx="6">
                  <c:v>mtrt</c:v>
                </c:pt>
                <c:pt idx="7">
                  <c:v>jack</c:v>
                </c:pt>
                <c:pt idx="8">
                  <c:v>antlr</c:v>
                </c:pt>
                <c:pt idx="9">
                  <c:v>bloat</c:v>
                </c:pt>
                <c:pt idx="10">
                  <c:v>chart</c:v>
                </c:pt>
                <c:pt idx="11">
                  <c:v>eclipse</c:v>
                </c:pt>
                <c:pt idx="12">
                  <c:v>fop</c:v>
                </c:pt>
                <c:pt idx="13">
                  <c:v>hsqldb</c:v>
                </c:pt>
                <c:pt idx="14">
                  <c:v>luindex</c:v>
                </c:pt>
                <c:pt idx="15">
                  <c:v>lusearch</c:v>
                </c:pt>
                <c:pt idx="16">
                  <c:v>jython</c:v>
                </c:pt>
                <c:pt idx="17">
                  <c:v>pmd</c:v>
                </c:pt>
                <c:pt idx="18">
                  <c:v>xalan</c:v>
                </c:pt>
                <c:pt idx="19">
                  <c:v>geomean</c:v>
                </c:pt>
              </c:strCache>
            </c:strRef>
          </c:cat>
          <c:val>
            <c:numRef>
              <c:f>Sheet1!$V$22:$V$41</c:f>
              <c:numCache>
                <c:formatCode>General</c:formatCode>
                <c:ptCount val="20"/>
                <c:pt idx="0">
                  <c:v>1.366576819407008</c:v>
                </c:pt>
                <c:pt idx="1">
                  <c:v>0.979338842975207</c:v>
                </c:pt>
                <c:pt idx="2">
                  <c:v>1.0</c:v>
                </c:pt>
                <c:pt idx="3">
                  <c:v>1.072100313479624</c:v>
                </c:pt>
                <c:pt idx="4">
                  <c:v>1.264044943820225</c:v>
                </c:pt>
                <c:pt idx="5">
                  <c:v>1.315508021390374</c:v>
                </c:pt>
                <c:pt idx="6">
                  <c:v>1.004132231404959</c:v>
                </c:pt>
                <c:pt idx="7">
                  <c:v>0.984802431610942</c:v>
                </c:pt>
                <c:pt idx="8">
                  <c:v>1.093984962406015</c:v>
                </c:pt>
                <c:pt idx="9">
                  <c:v>1.090909090909091</c:v>
                </c:pt>
                <c:pt idx="10">
                  <c:v>1.491279069767442</c:v>
                </c:pt>
                <c:pt idx="11">
                  <c:v>1.281938325991189</c:v>
                </c:pt>
                <c:pt idx="12">
                  <c:v>0.632530120481928</c:v>
                </c:pt>
                <c:pt idx="13">
                  <c:v>0.803149606299213</c:v>
                </c:pt>
                <c:pt idx="14">
                  <c:v>1.106435643564357</c:v>
                </c:pt>
                <c:pt idx="15">
                  <c:v>0.884297520661157</c:v>
                </c:pt>
                <c:pt idx="16">
                  <c:v>0.905454545454545</c:v>
                </c:pt>
                <c:pt idx="17">
                  <c:v>1.104347826086957</c:v>
                </c:pt>
                <c:pt idx="18">
                  <c:v>1.08</c:v>
                </c:pt>
                <c:pt idx="19">
                  <c:v>1.057435388815947</c:v>
                </c:pt>
              </c:numCache>
            </c:numRef>
          </c:val>
        </c:ser>
        <c:axId val="109366248"/>
        <c:axId val="109369896"/>
      </c:barChart>
      <c:catAx>
        <c:axId val="109366248"/>
        <c:scaling>
          <c:orientation val="minMax"/>
        </c:scaling>
        <c:axPos val="b"/>
        <c:numFmt formatCode="General" sourceLinked="1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-180000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09369896"/>
        <c:crosses val="autoZero"/>
        <c:auto val="1"/>
        <c:lblAlgn val="ctr"/>
        <c:lblOffset val="40"/>
        <c:tickLblSkip val="1"/>
        <c:tickMarkSkip val="1"/>
      </c:catAx>
      <c:valAx>
        <c:axId val="109369896"/>
        <c:scaling>
          <c:orientation val="minMax"/>
        </c:scaling>
        <c:axPos val="l"/>
        <c:majorGridlines>
          <c:spPr>
            <a:ln w="301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641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0938967136150234"/>
              <c:y val="0.152542372881356"/>
            </c:manualLayout>
          </c:layout>
          <c:spPr>
            <a:noFill/>
            <a:ln w="24118">
              <a:noFill/>
            </a:ln>
          </c:spPr>
        </c:title>
        <c:numFmt formatCode="General" sourceLinked="1"/>
        <c:tickLblPos val="nextTo"/>
        <c:spPr>
          <a:ln w="301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09366248"/>
        <c:crosses val="autoZero"/>
        <c:crossBetween val="between"/>
        <c:majorUnit val="0.2"/>
      </c:valAx>
      <c:spPr>
        <a:solidFill>
          <a:srgbClr val="FFFFFF"/>
        </a:solidFill>
        <a:ln w="12059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70109546165884"/>
          <c:y val="0.130549866006868"/>
          <c:w val="0.0766823161189358"/>
          <c:h val="0.225382241110388"/>
        </c:manualLayout>
      </c:layout>
      <c:spPr>
        <a:solidFill>
          <a:srgbClr val="FFFFFF"/>
        </a:solidFill>
        <a:ln w="24118">
          <a:noFill/>
        </a:ln>
      </c:spPr>
      <c:txPr>
        <a:bodyPr/>
        <a:lstStyle/>
        <a:p>
          <a:pPr>
            <a:defRPr sz="698" b="0" i="0" u="none" strike="noStrike" baseline="0">
              <a:solidFill>
                <a:srgbClr val="000000"/>
              </a:solidFill>
              <a:latin typeface="+mn-lt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427" b="0" i="0" u="none" strike="noStrike" baseline="0">
          <a:solidFill>
            <a:srgbClr val="000000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r>
              <a:rPr lang="en-US" dirty="0">
                <a:latin typeface="+mn-lt"/>
              </a:rPr>
              <a:t>SPEC </a:t>
            </a:r>
            <a:r>
              <a:rPr lang="en-US" dirty="0" smtClean="0">
                <a:latin typeface="+mn-lt"/>
              </a:rPr>
              <a:t>_209_db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452777590635395"/>
          <c:y val="0.0202792043775055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4863387978142"/>
          <c:y val="0.116928727132526"/>
          <c:w val="0.80327868852459"/>
          <c:h val="0.7463523877077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 w="2540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 w="2540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Sheet1!$E$19:$E$20</c:f>
              <c:strCache>
                <c:ptCount val="2"/>
                <c:pt idx="0">
                  <c:v>System A</c:v>
                </c:pt>
                <c:pt idx="1">
                  <c:v>System B</c:v>
                </c:pt>
              </c:strCache>
            </c:strRef>
          </c:cat>
          <c:val>
            <c:numRef>
              <c:f>Sheet1!$F$22:$F$23</c:f>
              <c:numCache>
                <c:formatCode>General</c:formatCode>
                <c:ptCount val="2"/>
                <c:pt idx="0">
                  <c:v>1.155021857443632</c:v>
                </c:pt>
                <c:pt idx="1">
                  <c:v>1.290467327351897</c:v>
                </c:pt>
              </c:numCache>
            </c:numRef>
          </c:val>
        </c:ser>
        <c:axId val="134984200"/>
        <c:axId val="134988360"/>
      </c:barChart>
      <c:catAx>
        <c:axId val="1349842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34988360"/>
        <c:crosses val="autoZero"/>
        <c:auto val="1"/>
        <c:lblAlgn val="ctr"/>
        <c:lblOffset val="100"/>
        <c:tickLblSkip val="1"/>
        <c:tickMarkSkip val="1"/>
      </c:catAx>
      <c:valAx>
        <c:axId val="134988360"/>
        <c:scaling>
          <c:orientation val="minMax"/>
          <c:max val="1.35"/>
          <c:min val="1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245901639344262"/>
              <c:y val="0.308593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3498420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>
      <a:noFill/>
    </a:ln>
    <a:effectLst>
      <a:outerShdw blurRad="50800" dist="38100" dir="5400000">
        <a:srgbClr val="000000">
          <a:alpha val="43000"/>
        </a:srgbClr>
      </a:outerShdw>
    </a:effectLst>
  </c:spPr>
  <c:txPr>
    <a:bodyPr/>
    <a:lstStyle/>
    <a:p>
      <a:pPr>
        <a:defRPr sz="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r>
              <a:rPr lang="en-US" dirty="0">
                <a:latin typeface="+mn-lt"/>
              </a:rPr>
              <a:t>SPEC </a:t>
            </a:r>
            <a:r>
              <a:rPr lang="en-US" dirty="0" smtClean="0">
                <a:latin typeface="+mn-lt"/>
              </a:rPr>
              <a:t>_209_db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452777590635395"/>
          <c:y val="0.0202792043775055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74863387978142"/>
          <c:y val="0.116928727132526"/>
          <c:w val="0.80327868852459"/>
          <c:h val="0.746352387707791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3AAFE"/>
            </a:soli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 w="2540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 w="2540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Sheet1!$E$19:$E$20</c:f>
              <c:strCache>
                <c:ptCount val="2"/>
                <c:pt idx="0">
                  <c:v>System A</c:v>
                </c:pt>
                <c:pt idx="1">
                  <c:v>System B</c:v>
                </c:pt>
              </c:strCache>
            </c:strRef>
          </c:cat>
          <c:val>
            <c:numRef>
              <c:f>Sheet1!$F$22:$F$23</c:f>
              <c:numCache>
                <c:formatCode>General</c:formatCode>
                <c:ptCount val="2"/>
                <c:pt idx="0">
                  <c:v>1.11503912064752</c:v>
                </c:pt>
                <c:pt idx="1">
                  <c:v>1.0</c:v>
                </c:pt>
              </c:numCache>
            </c:numRef>
          </c:val>
        </c:ser>
        <c:axId val="134808248"/>
        <c:axId val="531088920"/>
      </c:barChart>
      <c:catAx>
        <c:axId val="1348082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531088920"/>
        <c:crosses val="autoZero"/>
        <c:auto val="1"/>
        <c:lblAlgn val="ctr"/>
        <c:lblOffset val="100"/>
        <c:tickLblSkip val="1"/>
        <c:tickMarkSkip val="1"/>
      </c:catAx>
      <c:valAx>
        <c:axId val="531088920"/>
        <c:scaling>
          <c:orientation val="minMax"/>
          <c:max val="1.2"/>
          <c:min val="0.95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245901639344262"/>
              <c:y val="0.30859375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34808248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>
      <a:noFill/>
    </a:ln>
    <a:effectLst>
      <a:outerShdw blurRad="50800" dist="38100" dir="5400000">
        <a:srgbClr val="000000">
          <a:alpha val="43000"/>
        </a:srgbClr>
      </a:outerShdw>
    </a:effectLst>
  </c:spPr>
  <c:txPr>
    <a:bodyPr/>
    <a:lstStyle/>
    <a:p>
      <a:pPr>
        <a:defRPr sz="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r>
              <a:rPr lang="en-US" dirty="0">
                <a:latin typeface="+mn-lt"/>
              </a:rPr>
              <a:t>SPEC </a:t>
            </a:r>
            <a:r>
              <a:rPr lang="en-US" dirty="0" smtClean="0">
                <a:latin typeface="+mn-lt"/>
              </a:rPr>
              <a:t>_209_db</a:t>
            </a:r>
            <a:endParaRPr lang="en-US" dirty="0">
              <a:latin typeface="+mn-lt"/>
            </a:endParaRPr>
          </a:p>
        </c:rich>
      </c:tx>
      <c:layout>
        <c:manualLayout>
          <c:xMode val="edge"/>
          <c:yMode val="edge"/>
          <c:x val="0.451268919803255"/>
          <c:y val="0.0329068500824749"/>
        </c:manualLayout>
      </c:layout>
      <c:spPr>
        <a:noFill/>
        <a:ln w="25403">
          <a:noFill/>
        </a:ln>
      </c:spPr>
    </c:title>
    <c:plotArea>
      <c:layout>
        <c:manualLayout>
          <c:layoutTarget val="inner"/>
          <c:xMode val="edge"/>
          <c:yMode val="edge"/>
          <c:x val="0.166687424795761"/>
          <c:y val="0.117182160530329"/>
          <c:w val="0.789217453716409"/>
          <c:h val="0.674974946313529"/>
        </c:manualLayout>
      </c:layout>
      <c:scatterChart>
        <c:scatterStyle val="lineMarker"/>
        <c:ser>
          <c:idx val="0"/>
          <c:order val="0"/>
          <c:tx>
            <c:v>System A</c:v>
          </c:tx>
          <c:spPr>
            <a:ln w="25403">
              <a:solidFill>
                <a:schemeClr val="accent1"/>
              </a:solidFill>
              <a:prstDash val="soli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xVal>
            <c:numRef>
              <c:f>Sheet1!$A$18:$A$31</c:f>
              <c:numCache>
                <c:formatCode>General</c:formatCode>
                <c:ptCount val="14"/>
                <c:pt idx="0">
                  <c:v>27.0</c:v>
                </c:pt>
                <c:pt idx="1">
                  <c:v>32.0</c:v>
                </c:pt>
                <c:pt idx="2">
                  <c:v>37.0</c:v>
                </c:pt>
                <c:pt idx="3">
                  <c:v>47.0</c:v>
                </c:pt>
                <c:pt idx="4">
                  <c:v>53.0</c:v>
                </c:pt>
                <c:pt idx="5">
                  <c:v>58.0</c:v>
                </c:pt>
                <c:pt idx="6">
                  <c:v>64.0</c:v>
                </c:pt>
                <c:pt idx="7">
                  <c:v>71.0</c:v>
                </c:pt>
                <c:pt idx="8">
                  <c:v>77.0</c:v>
                </c:pt>
                <c:pt idx="9">
                  <c:v>84.0</c:v>
                </c:pt>
                <c:pt idx="10">
                  <c:v>91.0</c:v>
                </c:pt>
                <c:pt idx="11">
                  <c:v>99.0</c:v>
                </c:pt>
                <c:pt idx="12">
                  <c:v>106.0</c:v>
                </c:pt>
                <c:pt idx="13">
                  <c:v>114.0</c:v>
                </c:pt>
              </c:numCache>
            </c:numRef>
          </c:xVal>
          <c:yVal>
            <c:numRef>
              <c:f>Sheet1!$B$18:$B$31</c:f>
              <c:numCache>
                <c:formatCode>General</c:formatCode>
                <c:ptCount val="14"/>
                <c:pt idx="0">
                  <c:v>1.179051123500446</c:v>
                </c:pt>
                <c:pt idx="1">
                  <c:v>1.155021857443632</c:v>
                </c:pt>
                <c:pt idx="2">
                  <c:v>1.142521027481907</c:v>
                </c:pt>
                <c:pt idx="3">
                  <c:v>1.129049945490256</c:v>
                </c:pt>
                <c:pt idx="4">
                  <c:v>1.12694773275875</c:v>
                </c:pt>
                <c:pt idx="5">
                  <c:v>1.122716534336855</c:v>
                </c:pt>
                <c:pt idx="6">
                  <c:v>1.12389775728278</c:v>
                </c:pt>
                <c:pt idx="7">
                  <c:v>1.125163582778776</c:v>
                </c:pt>
                <c:pt idx="8">
                  <c:v>1.122742236377383</c:v>
                </c:pt>
                <c:pt idx="9">
                  <c:v>1.125107895024299</c:v>
                </c:pt>
                <c:pt idx="10">
                  <c:v>1.126327671031016</c:v>
                </c:pt>
                <c:pt idx="11">
                  <c:v>1.117692856332019</c:v>
                </c:pt>
                <c:pt idx="12">
                  <c:v>1.118628838974574</c:v>
                </c:pt>
                <c:pt idx="13">
                  <c:v>1.11503912064752</c:v>
                </c:pt>
              </c:numCache>
            </c:numRef>
          </c:yVal>
        </c:ser>
        <c:ser>
          <c:idx val="1"/>
          <c:order val="1"/>
          <c:tx>
            <c:v>System B</c:v>
          </c:tx>
          <c:spPr>
            <a:ln w="25403">
              <a:solidFill>
                <a:srgbClr val="DD2D32"/>
              </a:solidFill>
              <a:prstDash val="solid"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marker>
            <c:symbol val="none"/>
          </c:marker>
          <c:xVal>
            <c:numRef>
              <c:f>Sheet1!$A$18:$A$31</c:f>
              <c:numCache>
                <c:formatCode>General</c:formatCode>
                <c:ptCount val="14"/>
                <c:pt idx="0">
                  <c:v>27.0</c:v>
                </c:pt>
                <c:pt idx="1">
                  <c:v>32.0</c:v>
                </c:pt>
                <c:pt idx="2">
                  <c:v>37.0</c:v>
                </c:pt>
                <c:pt idx="3">
                  <c:v>47.0</c:v>
                </c:pt>
                <c:pt idx="4">
                  <c:v>53.0</c:v>
                </c:pt>
                <c:pt idx="5">
                  <c:v>58.0</c:v>
                </c:pt>
                <c:pt idx="6">
                  <c:v>64.0</c:v>
                </c:pt>
                <c:pt idx="7">
                  <c:v>71.0</c:v>
                </c:pt>
                <c:pt idx="8">
                  <c:v>77.0</c:v>
                </c:pt>
                <c:pt idx="9">
                  <c:v>84.0</c:v>
                </c:pt>
                <c:pt idx="10">
                  <c:v>91.0</c:v>
                </c:pt>
                <c:pt idx="11">
                  <c:v>99.0</c:v>
                </c:pt>
                <c:pt idx="12">
                  <c:v>106.0</c:v>
                </c:pt>
                <c:pt idx="13">
                  <c:v>114.0</c:v>
                </c:pt>
              </c:numCache>
            </c:numRef>
          </c:xVal>
          <c:yVal>
            <c:numRef>
              <c:f>Sheet1!$C$18:$C$31</c:f>
              <c:numCache>
                <c:formatCode>General</c:formatCode>
                <c:ptCount val="14"/>
                <c:pt idx="1">
                  <c:v>1.290467327351897</c:v>
                </c:pt>
                <c:pt idx="2">
                  <c:v>1.1167943558319</c:v>
                </c:pt>
                <c:pt idx="3">
                  <c:v>1.051224166771973</c:v>
                </c:pt>
                <c:pt idx="4">
                  <c:v>1.037506773558597</c:v>
                </c:pt>
                <c:pt idx="5">
                  <c:v>1.03075570424662</c:v>
                </c:pt>
                <c:pt idx="6">
                  <c:v>1.02807947927666</c:v>
                </c:pt>
                <c:pt idx="7">
                  <c:v>1.019120176315998</c:v>
                </c:pt>
                <c:pt idx="8">
                  <c:v>1.016362561551032</c:v>
                </c:pt>
                <c:pt idx="9">
                  <c:v>1.019939428857823</c:v>
                </c:pt>
                <c:pt idx="10">
                  <c:v>1.008027603991527</c:v>
                </c:pt>
                <c:pt idx="11">
                  <c:v>1.005374939225383</c:v>
                </c:pt>
                <c:pt idx="12">
                  <c:v>1.011321748852511</c:v>
                </c:pt>
                <c:pt idx="13">
                  <c:v>1.0</c:v>
                </c:pt>
              </c:numCache>
            </c:numRef>
          </c:yVal>
        </c:ser>
        <c:axId val="621353912"/>
        <c:axId val="119634488"/>
      </c:scatterChart>
      <c:valAx>
        <c:axId val="621353912"/>
        <c:scaling>
          <c:orientation val="minMax"/>
          <c:max val="120.0"/>
          <c:min val="20.0"/>
        </c:scaling>
        <c:axPos val="b"/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Heap Size (MB)</a:t>
                </a:r>
              </a:p>
            </c:rich>
          </c:tx>
          <c:layout>
            <c:manualLayout>
              <c:xMode val="edge"/>
              <c:yMode val="edge"/>
              <c:x val="0.432876712328767"/>
              <c:y val="0.898039215686274"/>
            </c:manualLayout>
          </c:layout>
          <c:spPr>
            <a:noFill/>
            <a:ln w="25403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19634488"/>
        <c:crosses val="autoZero"/>
        <c:crossBetween val="midCat"/>
        <c:majorUnit val="20.0"/>
      </c:valAx>
      <c:valAx>
        <c:axId val="119634488"/>
        <c:scaling>
          <c:orientation val="minMax"/>
          <c:max val="1.3"/>
          <c:min val="1.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25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191780821917808"/>
              <c:y val="0.270588235294118"/>
            </c:manualLayout>
          </c:layout>
          <c:spPr>
            <a:noFill/>
            <a:ln w="25403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25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621353912"/>
        <c:crosses val="autoZero"/>
        <c:crossBetween val="midCat"/>
      </c:valAx>
      <c:spPr>
        <a:solidFill>
          <a:srgbClr val="FFFFFF"/>
        </a:solidFill>
        <a:ln w="1270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2856811129172"/>
          <c:y val="0.168193333540817"/>
          <c:w val="0.235616438356164"/>
          <c:h val="0.129411764705882"/>
        </c:manualLayout>
      </c:layout>
      <c:spPr>
        <a:solidFill>
          <a:srgbClr val="FFFFFF"/>
        </a:solidFill>
        <a:ln w="25403">
          <a:noFill/>
        </a:ln>
      </c:spPr>
      <c:txPr>
        <a:bodyPr/>
        <a:lstStyle/>
        <a:p>
          <a:pPr>
            <a:defRPr sz="1125" b="0" i="0" u="none" strike="noStrike" baseline="0">
              <a:solidFill>
                <a:srgbClr val="000000"/>
              </a:solidFill>
              <a:latin typeface="+mn-lt"/>
              <a:ea typeface="Tahoma"/>
              <a:cs typeface="Tahoma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>
      <a:noFill/>
    </a:ln>
    <a:effectLst>
      <a:outerShdw blurRad="50800" dist="38100" dir="2700000" algn="br">
        <a:srgbClr val="000000">
          <a:alpha val="43000"/>
        </a:srgbClr>
      </a:outerShdw>
    </a:effectLst>
  </c:spPr>
  <c:txPr>
    <a:bodyPr/>
    <a:lstStyle/>
    <a:p>
      <a:pPr>
        <a:defRPr sz="875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r>
              <a:rPr lang="en-US" sz="800" dirty="0">
                <a:latin typeface="+mn-lt"/>
              </a:rPr>
              <a:t>SPEC </a:t>
            </a:r>
            <a:r>
              <a:rPr lang="en-US" sz="800" dirty="0" smtClean="0">
                <a:latin typeface="+mn-lt"/>
              </a:rPr>
              <a:t>_209_db</a:t>
            </a:r>
            <a:endParaRPr lang="en-US" sz="800" dirty="0">
              <a:latin typeface="+mn-lt"/>
            </a:endParaRPr>
          </a:p>
        </c:rich>
      </c:tx>
      <c:layout>
        <c:manualLayout>
          <c:xMode val="edge"/>
          <c:yMode val="edge"/>
          <c:x val="0.317301925494607"/>
          <c:y val="0.0595857870707338"/>
        </c:manualLayout>
      </c:layout>
      <c:spPr>
        <a:noFill/>
        <a:ln w="10130">
          <a:noFill/>
        </a:ln>
      </c:spPr>
    </c:title>
    <c:plotArea>
      <c:layout>
        <c:manualLayout>
          <c:layoutTarget val="inner"/>
          <c:xMode val="edge"/>
          <c:yMode val="edge"/>
          <c:x val="0.243642956395156"/>
          <c:y val="0.176470588235294"/>
          <c:w val="0.709298220075432"/>
          <c:h val="0.64425792364189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3AAFE"/>
            </a:solidFill>
            <a:ln w="1013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 w="1013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 w="1013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Sheet1!$E$19:$E$20</c:f>
              <c:strCache>
                <c:ptCount val="2"/>
                <c:pt idx="0">
                  <c:v>System A</c:v>
                </c:pt>
                <c:pt idx="1">
                  <c:v>System B</c:v>
                </c:pt>
              </c:strCache>
            </c:strRef>
          </c:cat>
          <c:val>
            <c:numRef>
              <c:f>Sheet1!$F$19:$F$20</c:f>
              <c:numCache>
                <c:formatCode>General</c:formatCode>
                <c:ptCount val="2"/>
                <c:pt idx="0">
                  <c:v>1.155021857443632</c:v>
                </c:pt>
                <c:pt idx="1">
                  <c:v>1.290467327351897</c:v>
                </c:pt>
              </c:numCache>
            </c:numRef>
          </c:val>
        </c:ser>
        <c:axId val="135217560"/>
        <c:axId val="126924984"/>
      </c:barChart>
      <c:catAx>
        <c:axId val="135217560"/>
        <c:scaling>
          <c:orientation val="minMax"/>
        </c:scaling>
        <c:axPos val="b"/>
        <c:numFmt formatCode="General" sourceLinked="1"/>
        <c:tickLblPos val="nextTo"/>
        <c:spPr>
          <a:ln w="12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26924984"/>
        <c:crosses val="autoZero"/>
        <c:auto val="1"/>
        <c:lblAlgn val="ctr"/>
        <c:lblOffset val="100"/>
        <c:tickLblSkip val="1"/>
        <c:tickMarkSkip val="1"/>
      </c:catAx>
      <c:valAx>
        <c:axId val="126924984"/>
        <c:scaling>
          <c:orientation val="minMax"/>
          <c:max val="1.35"/>
          <c:min val="1.0"/>
        </c:scaling>
        <c:axPos val="l"/>
        <c:majorGridlines>
          <c:spPr>
            <a:ln w="12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 sz="800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"/>
              <c:y val="0.163025210084034"/>
            </c:manualLayout>
          </c:layout>
          <c:spPr>
            <a:noFill/>
            <a:ln w="10130">
              <a:noFill/>
            </a:ln>
          </c:spPr>
        </c:title>
        <c:numFmt formatCode="General" sourceLinked="1"/>
        <c:tickLblPos val="nextTo"/>
        <c:spPr>
          <a:ln w="12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35217560"/>
        <c:crosses val="autoZero"/>
        <c:crossBetween val="between"/>
        <c:majorUnit val="0.05"/>
      </c:valAx>
      <c:spPr>
        <a:solidFill>
          <a:srgbClr val="FFFFFF"/>
        </a:solidFill>
        <a:ln w="5065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>
      <a:noFill/>
    </a:ln>
    <a:effectLst>
      <a:outerShdw blurRad="50800" dist="38100" dir="5400000">
        <a:srgbClr val="000000">
          <a:alpha val="43000"/>
        </a:srgbClr>
      </a:outerShdw>
    </a:effectLst>
  </c:spPr>
  <c:txPr>
    <a:bodyPr/>
    <a:lstStyle/>
    <a:p>
      <a:pPr>
        <a:defRPr sz="349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r>
              <a:rPr lang="en-US" sz="800" dirty="0">
                <a:latin typeface="+mn-lt"/>
              </a:rPr>
              <a:t>SPEC </a:t>
            </a:r>
            <a:r>
              <a:rPr lang="en-US" sz="800" dirty="0" smtClean="0">
                <a:latin typeface="+mn-lt"/>
              </a:rPr>
              <a:t>_209_db</a:t>
            </a:r>
            <a:endParaRPr lang="en-US" sz="800" dirty="0">
              <a:latin typeface="+mn-lt"/>
            </a:endParaRPr>
          </a:p>
        </c:rich>
      </c:tx>
      <c:layout>
        <c:manualLayout>
          <c:xMode val="edge"/>
          <c:yMode val="edge"/>
          <c:x val="0.317301925494607"/>
          <c:y val="0.0595857870707338"/>
        </c:manualLayout>
      </c:layout>
      <c:spPr>
        <a:noFill/>
        <a:ln w="10130">
          <a:noFill/>
        </a:ln>
      </c:spPr>
    </c:title>
    <c:plotArea>
      <c:layout>
        <c:manualLayout>
          <c:layoutTarget val="inner"/>
          <c:xMode val="edge"/>
          <c:yMode val="edge"/>
          <c:x val="0.243642956395156"/>
          <c:y val="0.176470588235294"/>
          <c:w val="0.709298220075432"/>
          <c:h val="0.644257923641898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3AAFE"/>
            </a:solidFill>
            <a:ln w="10130">
              <a:noFill/>
            </a:ln>
            <a:effectLst>
              <a:outerShdw dist="35921" dir="2700000" algn="br">
                <a:srgbClr val="000000"/>
              </a:outerShdw>
            </a:effectLst>
          </c:spPr>
          <c:dPt>
            <c:idx val="0"/>
            <c:spPr>
              <a:solidFill>
                <a:schemeClr val="accent1"/>
              </a:solidFill>
              <a:ln w="1013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spPr>
              <a:solidFill>
                <a:schemeClr val="accent3"/>
              </a:solidFill>
              <a:ln w="10130">
                <a:noFill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Sheet1!$E$19:$E$20</c:f>
              <c:strCache>
                <c:ptCount val="2"/>
                <c:pt idx="0">
                  <c:v>System A</c:v>
                </c:pt>
                <c:pt idx="1">
                  <c:v>System B</c:v>
                </c:pt>
              </c:strCache>
            </c:strRef>
          </c:cat>
          <c:val>
            <c:numRef>
              <c:f>Sheet1!$F$19:$F$20</c:f>
              <c:numCache>
                <c:formatCode>General</c:formatCode>
                <c:ptCount val="2"/>
                <c:pt idx="0">
                  <c:v>1.11503912064752</c:v>
                </c:pt>
                <c:pt idx="1">
                  <c:v>1.0</c:v>
                </c:pt>
              </c:numCache>
            </c:numRef>
          </c:val>
        </c:ser>
        <c:axId val="126111512"/>
        <c:axId val="126115672"/>
      </c:barChart>
      <c:catAx>
        <c:axId val="126111512"/>
        <c:scaling>
          <c:orientation val="minMax"/>
        </c:scaling>
        <c:axPos val="b"/>
        <c:numFmt formatCode="General" sourceLinked="1"/>
        <c:tickLblPos val="nextTo"/>
        <c:spPr>
          <a:ln w="12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26115672"/>
        <c:crosses val="autoZero"/>
        <c:auto val="1"/>
        <c:lblAlgn val="ctr"/>
        <c:lblOffset val="100"/>
        <c:tickLblSkip val="1"/>
        <c:tickMarkSkip val="1"/>
      </c:catAx>
      <c:valAx>
        <c:axId val="126115672"/>
        <c:scaling>
          <c:orientation val="minMax"/>
          <c:max val="1.2"/>
          <c:min val="0.95"/>
        </c:scaling>
        <c:axPos val="l"/>
        <c:majorGridlines>
          <c:spPr>
            <a:ln w="1266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Tahoma"/>
                    <a:cs typeface="Tahoma"/>
                  </a:defRPr>
                </a:pPr>
                <a:r>
                  <a:rPr lang="en-US" sz="800">
                    <a:latin typeface="+mn-lt"/>
                  </a:rPr>
                  <a:t>Normalized Time</a:t>
                </a:r>
              </a:p>
            </c:rich>
          </c:tx>
          <c:layout>
            <c:manualLayout>
              <c:xMode val="edge"/>
              <c:yMode val="edge"/>
              <c:x val="0.0"/>
              <c:y val="0.163025210084034"/>
            </c:manualLayout>
          </c:layout>
          <c:spPr>
            <a:noFill/>
            <a:ln w="10130">
              <a:noFill/>
            </a:ln>
          </c:spPr>
        </c:title>
        <c:numFmt formatCode="General" sourceLinked="1"/>
        <c:tickLblPos val="nextTo"/>
        <c:spPr>
          <a:ln w="126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Tahoma"/>
                <a:cs typeface="Tahoma"/>
              </a:defRPr>
            </a:pPr>
            <a:endParaRPr lang="en-US"/>
          </a:p>
        </c:txPr>
        <c:crossAx val="126111512"/>
        <c:crosses val="autoZero"/>
        <c:crossBetween val="between"/>
        <c:majorUnit val="0.05"/>
      </c:valAx>
      <c:spPr>
        <a:solidFill>
          <a:srgbClr val="FFFFFF"/>
        </a:solidFill>
        <a:ln w="5065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>
      <a:noFill/>
    </a:ln>
    <a:effectLst>
      <a:outerShdw blurRad="50800" dist="38100" dir="5400000">
        <a:srgbClr val="000000">
          <a:alpha val="43000"/>
        </a:srgbClr>
      </a:outerShdw>
    </a:effectLst>
  </c:spPr>
  <c:txPr>
    <a:bodyPr/>
    <a:lstStyle/>
    <a:p>
      <a:pPr>
        <a:defRPr sz="349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89467268541847"/>
          <c:y val="0.0397350993377483"/>
          <c:w val="0.929620607324888"/>
          <c:h val="0.834437086092715"/>
        </c:manualLayout>
      </c:layout>
      <c:barChart>
        <c:barDir val="col"/>
        <c:grouping val="clustered"/>
        <c:ser>
          <c:idx val="0"/>
          <c:order val="0"/>
          <c:tx>
            <c:strRef>
              <c:f>SPARC!$B$1:$B$2</c:f>
              <c:strCache>
                <c:ptCount val="1"/>
                <c:pt idx="0">
                  <c:v>1st JVM A</c:v>
                </c:pt>
              </c:strCache>
            </c:strRef>
          </c:tx>
          <c:spPr>
            <a:solidFill>
              <a:schemeClr val="accent1"/>
            </a:solidFill>
            <a:ln w="1906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SPARC!$B$3:$B$16</c:f>
              <c:numCache>
                <c:formatCode>0.00</c:formatCode>
                <c:ptCount val="14"/>
                <c:pt idx="0">
                  <c:v>2.849657338663619</c:v>
                </c:pt>
                <c:pt idx="1">
                  <c:v>1.400034876623943</c:v>
                </c:pt>
                <c:pt idx="2">
                  <c:v>1.340014100110787</c:v>
                </c:pt>
                <c:pt idx="3">
                  <c:v>1.319249751161247</c:v>
                </c:pt>
                <c:pt idx="4">
                  <c:v>2.1377260341838</c:v>
                </c:pt>
                <c:pt idx="5">
                  <c:v>1.523322247804213</c:v>
                </c:pt>
                <c:pt idx="6">
                  <c:v>2.099248591108326</c:v>
                </c:pt>
                <c:pt idx="7">
                  <c:v>2.891500409948072</c:v>
                </c:pt>
                <c:pt idx="8">
                  <c:v>1.234899022205976</c:v>
                </c:pt>
                <c:pt idx="9">
                  <c:v>1.37944684893909</c:v>
                </c:pt>
                <c:pt idx="10">
                  <c:v>1.978307363275283</c:v>
                </c:pt>
                <c:pt idx="11">
                  <c:v>1.234899022205976</c:v>
                </c:pt>
                <c:pt idx="12">
                  <c:v>2.891500409948072</c:v>
                </c:pt>
                <c:pt idx="13">
                  <c:v>1.749454448846373</c:v>
                </c:pt>
              </c:numCache>
            </c:numRef>
          </c:val>
        </c:ser>
        <c:ser>
          <c:idx val="2"/>
          <c:order val="1"/>
          <c:tx>
            <c:strRef>
              <c:f>SPARC!$D$1:$D$2</c:f>
              <c:strCache>
                <c:ptCount val="1"/>
                <c:pt idx="0">
                  <c:v>2nd JVM A</c:v>
                </c:pt>
              </c:strCache>
            </c:strRef>
          </c:tx>
          <c:spPr>
            <a:solidFill>
              <a:schemeClr val="accent3"/>
            </a:solidFill>
            <a:ln w="1906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SPARC!$D$3:$D$16</c:f>
              <c:numCache>
                <c:formatCode>0.00</c:formatCode>
                <c:ptCount val="14"/>
                <c:pt idx="0">
                  <c:v>1.569960022844089</c:v>
                </c:pt>
                <c:pt idx="1">
                  <c:v>1.0</c:v>
                </c:pt>
                <c:pt idx="2">
                  <c:v>1.004683251082687</c:v>
                </c:pt>
                <c:pt idx="3">
                  <c:v>1.024334356337093</c:v>
                </c:pt>
                <c:pt idx="4">
                  <c:v>1.156056477582363</c:v>
                </c:pt>
                <c:pt idx="5">
                  <c:v>1.220516756203633</c:v>
                </c:pt>
                <c:pt idx="6">
                  <c:v>1.107836121298864</c:v>
                </c:pt>
                <c:pt idx="7">
                  <c:v>1.021317299808691</c:v>
                </c:pt>
                <c:pt idx="8">
                  <c:v>1.012565110116056</c:v>
                </c:pt>
                <c:pt idx="9">
                  <c:v>1.075688799746648</c:v>
                </c:pt>
                <c:pt idx="10">
                  <c:v>1.109532538955087</c:v>
                </c:pt>
                <c:pt idx="11">
                  <c:v>1.0</c:v>
                </c:pt>
                <c:pt idx="12">
                  <c:v>1.569960022844089</c:v>
                </c:pt>
                <c:pt idx="13">
                  <c:v>1.108888842698241</c:v>
                </c:pt>
              </c:numCache>
            </c:numRef>
          </c:val>
        </c:ser>
        <c:ser>
          <c:idx val="4"/>
          <c:order val="2"/>
          <c:tx>
            <c:strRef>
              <c:f>SPARC!$F$1:$F$2</c:f>
              <c:strCache>
                <c:ptCount val="1"/>
                <c:pt idx="0">
                  <c:v>3rd JVM A</c:v>
                </c:pt>
              </c:strCache>
            </c:strRef>
          </c:tx>
          <c:spPr>
            <a:solidFill>
              <a:schemeClr val="accent5"/>
            </a:solidFill>
            <a:ln w="1906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SPARC!$F$3:$F$16</c:f>
              <c:numCache>
                <c:formatCode>0.00</c:formatCode>
                <c:ptCount val="14"/>
                <c:pt idx="0">
                  <c:v>1.0</c:v>
                </c:pt>
                <c:pt idx="1">
                  <c:v>1.01547650187462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1.172763707683124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1.172763707683124</c:v>
                </c:pt>
                <c:pt idx="13">
                  <c:v>1.016010550590526</c:v>
                </c:pt>
              </c:numCache>
            </c:numRef>
          </c:val>
        </c:ser>
        <c:ser>
          <c:idx val="1"/>
          <c:order val="3"/>
          <c:tx>
            <c:strRef>
              <c:f>SPARC!$C$1:$C$2</c:f>
              <c:strCache>
                <c:ptCount val="1"/>
                <c:pt idx="0">
                  <c:v>1st JVM B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6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SPARC!$C$3:$C$16</c:f>
              <c:numCache>
                <c:formatCode>0.00</c:formatCode>
                <c:ptCount val="14"/>
                <c:pt idx="0">
                  <c:v>2.422758423757838</c:v>
                </c:pt>
                <c:pt idx="1">
                  <c:v>2.352733455401517</c:v>
                </c:pt>
                <c:pt idx="2">
                  <c:v>2.837244435491993</c:v>
                </c:pt>
                <c:pt idx="3">
                  <c:v>1.88327388852024</c:v>
                </c:pt>
                <c:pt idx="4">
                  <c:v>2.837255387664106</c:v>
                </c:pt>
                <c:pt idx="5">
                  <c:v>1.610983201159717</c:v>
                </c:pt>
                <c:pt idx="6">
                  <c:v>2.41730029519635</c:v>
                </c:pt>
                <c:pt idx="7">
                  <c:v>3.007652364033877</c:v>
                </c:pt>
                <c:pt idx="8">
                  <c:v>1.865164945627342</c:v>
                </c:pt>
                <c:pt idx="9">
                  <c:v>2.221946585031141</c:v>
                </c:pt>
                <c:pt idx="10">
                  <c:v>1.712037885731745</c:v>
                </c:pt>
                <c:pt idx="11">
                  <c:v>1.610983201159717</c:v>
                </c:pt>
                <c:pt idx="12">
                  <c:v>3.007652364033877</c:v>
                </c:pt>
                <c:pt idx="13">
                  <c:v>2.241630825719226</c:v>
                </c:pt>
              </c:numCache>
            </c:numRef>
          </c:val>
        </c:ser>
        <c:ser>
          <c:idx val="3"/>
          <c:order val="4"/>
          <c:tx>
            <c:strRef>
              <c:f>SPARC!$E$1:$E$2</c:f>
              <c:strCache>
                <c:ptCount val="1"/>
                <c:pt idx="0">
                  <c:v>2nd JVM B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 w="1906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SPARC!$E$3:$E$16</c:f>
              <c:numCache>
                <c:formatCode>0.00</c:formatCode>
                <c:ptCount val="14"/>
                <c:pt idx="0">
                  <c:v>1.740576813249572</c:v>
                </c:pt>
                <c:pt idx="1">
                  <c:v>1.76440840526637</c:v>
                </c:pt>
                <c:pt idx="2">
                  <c:v>1.829237586866754</c:v>
                </c:pt>
                <c:pt idx="3">
                  <c:v>1.515562790311878</c:v>
                </c:pt>
                <c:pt idx="4">
                  <c:v>1.450582115432252</c:v>
                </c:pt>
                <c:pt idx="5">
                  <c:v>1.0</c:v>
                </c:pt>
                <c:pt idx="6">
                  <c:v>1.658019500849808</c:v>
                </c:pt>
                <c:pt idx="7">
                  <c:v>1.690899152773982</c:v>
                </c:pt>
                <c:pt idx="8">
                  <c:v>1.759663711961985</c:v>
                </c:pt>
                <c:pt idx="9">
                  <c:v>1.376068827193075</c:v>
                </c:pt>
                <c:pt idx="10">
                  <c:v>1.292392300641613</c:v>
                </c:pt>
                <c:pt idx="11">
                  <c:v>1.0</c:v>
                </c:pt>
                <c:pt idx="12">
                  <c:v>1.829237586866754</c:v>
                </c:pt>
                <c:pt idx="13">
                  <c:v>1.531039458077255</c:v>
                </c:pt>
              </c:numCache>
            </c:numRef>
          </c:val>
        </c:ser>
        <c:ser>
          <c:idx val="5"/>
          <c:order val="5"/>
          <c:tx>
            <c:strRef>
              <c:f>SPARC!$G$1:$G$2</c:f>
              <c:strCache>
                <c:ptCount val="1"/>
                <c:pt idx="0">
                  <c:v>3rd JVM B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9061">
              <a:noFill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c:spPr>
          <c:cat>
            <c:strRef>
              <c:f>SPARC!$A$3:$A$16</c:f>
              <c:strCache>
                <c:ptCount val="14"/>
                <c:pt idx="0">
                  <c:v>antlr</c:v>
                </c:pt>
                <c:pt idx="1">
                  <c:v>bloat</c:v>
                </c:pt>
                <c:pt idx="2">
                  <c:v>chart</c:v>
                </c:pt>
                <c:pt idx="3">
                  <c:v>eclipse</c:v>
                </c:pt>
                <c:pt idx="4">
                  <c:v>fop</c:v>
                </c:pt>
                <c:pt idx="5">
                  <c:v>hsqldb</c:v>
                </c:pt>
                <c:pt idx="6">
                  <c:v>jython</c:v>
                </c:pt>
                <c:pt idx="7">
                  <c:v>lusearch</c:v>
                </c:pt>
                <c:pt idx="8">
                  <c:v>luindex</c:v>
                </c:pt>
                <c:pt idx="9">
                  <c:v>pmd</c:v>
                </c:pt>
                <c:pt idx="10">
                  <c:v>xalan</c:v>
                </c:pt>
                <c:pt idx="11">
                  <c:v>min</c:v>
                </c:pt>
                <c:pt idx="12">
                  <c:v>max</c:v>
                </c:pt>
                <c:pt idx="13">
                  <c:v>geomean</c:v>
                </c:pt>
              </c:strCache>
            </c:strRef>
          </c:cat>
          <c:val>
            <c:numRef>
              <c:f>SPARC!$G$3:$G$16</c:f>
              <c:numCache>
                <c:formatCode>0.00</c:formatCode>
                <c:ptCount val="14"/>
                <c:pt idx="0">
                  <c:v>1.58095374071959</c:v>
                </c:pt>
                <c:pt idx="1">
                  <c:v>1.601752550353126</c:v>
                </c:pt>
                <c:pt idx="2">
                  <c:v>1.738040084600665</c:v>
                </c:pt>
                <c:pt idx="3">
                  <c:v>1.40081702057067</c:v>
                </c:pt>
                <c:pt idx="4">
                  <c:v>1.389645776566758</c:v>
                </c:pt>
                <c:pt idx="5">
                  <c:v>1.048264688326085</c:v>
                </c:pt>
                <c:pt idx="6">
                  <c:v>1.267465784059397</c:v>
                </c:pt>
                <c:pt idx="7">
                  <c:v>1.593058212626401</c:v>
                </c:pt>
                <c:pt idx="8">
                  <c:v>1.77391940053002</c:v>
                </c:pt>
                <c:pt idx="9">
                  <c:v>1.19450015834477</c:v>
                </c:pt>
                <c:pt idx="10">
                  <c:v>1.215857011915674</c:v>
                </c:pt>
                <c:pt idx="11">
                  <c:v>1.048264688326085</c:v>
                </c:pt>
                <c:pt idx="12">
                  <c:v>1.77391940053002</c:v>
                </c:pt>
                <c:pt idx="13">
                  <c:v>1.418315500643956</c:v>
                </c:pt>
              </c:numCache>
            </c:numRef>
          </c:val>
        </c:ser>
        <c:axId val="126179608"/>
        <c:axId val="126183352"/>
      </c:barChart>
      <c:catAx>
        <c:axId val="126179608"/>
        <c:scaling>
          <c:orientation val="minMax"/>
        </c:scaling>
        <c:axPos val="b"/>
        <c:numFmt formatCode="General" sourceLinked="1"/>
        <c:tickLblPos val="nextTo"/>
        <c:spPr>
          <a:ln w="23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126183352"/>
        <c:crosses val="autoZero"/>
        <c:auto val="1"/>
        <c:lblAlgn val="ctr"/>
        <c:lblOffset val="100"/>
        <c:tickLblSkip val="1"/>
        <c:tickMarkSkip val="1"/>
      </c:catAx>
      <c:valAx>
        <c:axId val="126183352"/>
        <c:scaling>
          <c:orientation val="minMax"/>
          <c:min val="0.5"/>
        </c:scaling>
        <c:axPos val="l"/>
        <c:majorGridlines>
          <c:spPr>
            <a:ln w="2383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+mn-lt"/>
                    <a:ea typeface="Verdana"/>
                    <a:cs typeface="Verdana"/>
                  </a:defRPr>
                </a:pPr>
                <a:r>
                  <a:rPr lang="en-US" sz="800" dirty="0" smtClean="0">
                    <a:latin typeface="+mn-lt"/>
                  </a:rPr>
                  <a:t>Time (Normalized)</a:t>
                </a:r>
                <a:endParaRPr lang="en-US" sz="800" dirty="0">
                  <a:latin typeface="+mn-lt"/>
                </a:endParaRPr>
              </a:p>
            </c:rich>
          </c:tx>
          <c:layout>
            <c:manualLayout>
              <c:xMode val="edge"/>
              <c:yMode val="edge"/>
              <c:x val="0.0"/>
              <c:y val="0.0815188293430754"/>
            </c:manualLayout>
          </c:layout>
          <c:spPr>
            <a:noFill/>
            <a:ln w="19061">
              <a:noFill/>
            </a:ln>
          </c:spPr>
        </c:title>
        <c:numFmt formatCode="0.00" sourceLinked="1"/>
        <c:tickLblPos val="nextTo"/>
        <c:spPr>
          <a:ln w="238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+mn-lt"/>
                <a:ea typeface="Verdana"/>
                <a:cs typeface="Verdana"/>
              </a:defRPr>
            </a:pPr>
            <a:endParaRPr lang="en-US"/>
          </a:p>
        </c:txPr>
        <c:crossAx val="126179608"/>
        <c:crosses val="autoZero"/>
        <c:crossBetween val="between"/>
      </c:valAx>
      <c:spPr>
        <a:noFill/>
        <a:ln w="9531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0713574869011606"/>
          <c:y val="0.0577786237154749"/>
          <c:w val="0.333810888252149"/>
          <c:h val="0.198675496688742"/>
        </c:manualLayout>
      </c:layout>
      <c:spPr>
        <a:solidFill>
          <a:srgbClr val="FFFFFF"/>
        </a:solidFill>
        <a:ln w="19061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+mn-lt"/>
              <a:ea typeface="Verdana"/>
              <a:cs typeface="Verdana"/>
            </a:defRPr>
          </a:pPr>
          <a:endParaRPr lang="en-US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81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EDA46-92D5-154A-9545-36B15D37F649}" type="datetimeFigureOut">
              <a:rPr lang="en-US" smtClean="0"/>
              <a:pPr/>
              <a:t>10/26/09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4BD6-0235-7844-B01D-7B1DEEEFC7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7C672-21B7-4B4A-88FA-09C43C642ACF}" type="datetimeFigureOut">
              <a:rPr lang="en-US" smtClean="0"/>
              <a:pPr/>
              <a:t>10/26/09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96D9F-DD7E-1B4B-99C6-ADA462B88D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…but</a:t>
            </a:r>
            <a:r>
              <a:rPr lang="en-US" baseline="0" dirty="0" smtClean="0"/>
              <a:t> is the problem still relevant today?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…but</a:t>
            </a:r>
            <a:r>
              <a:rPr lang="en-US" baseline="0" dirty="0" smtClean="0"/>
              <a:t> is the problem still relevant today?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06223-10B4-B94F-9B93-A3A1A29C4328}" type="slidenum">
              <a:rPr lang="en-US"/>
              <a:pPr/>
              <a:t>49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EC11-D117-F44F-8B2C-72E7602F5427}" type="slidenum">
              <a:rPr lang="en-US"/>
              <a:pPr/>
              <a:t>50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D389C-9BF1-484D-ADF1-B9D515B5DD9C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D389C-9BF1-484D-ADF1-B9D515B5DD9C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7D389C-9BF1-484D-ADF1-B9D515B5DD9C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1CAFAC-9EF6-4440-8AE2-3F3F20DDB1C6}" type="slidenum">
              <a:rPr lang="en-US"/>
              <a:pPr/>
              <a:t>55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24EC11-D117-F44F-8B2C-72E7602F5427}" type="slidenum">
              <a:rPr lang="en-US"/>
              <a:pPr/>
              <a:t>56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3C7FC-3ED7-814F-A9D6-6B4B46E635DB}" type="slidenum">
              <a:rPr lang="en-US"/>
              <a:pPr/>
              <a:t>57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9CB9C-86F8-A543-A686-5EBDB92CA51B}" type="slidenum">
              <a:rPr lang="en-US"/>
              <a:pPr/>
              <a:t>58</a:t>
            </a:fld>
            <a:endParaRPr lang="en-US"/>
          </a:p>
        </p:txBody>
      </p:sp>
      <p:sp>
        <p:nvSpPr>
          <p:cNvPr id="634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25C748-5C35-BA49-831A-99F6575298FA}" type="slidenum">
              <a:rPr lang="en-US"/>
              <a:pPr/>
              <a:t>61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48EE3-9CE9-BA44-A8ED-5D399AC0DD1F}" type="slidenum">
              <a:rPr lang="en-US"/>
              <a:pPr/>
              <a:t>62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…but</a:t>
            </a:r>
            <a:r>
              <a:rPr lang="en-US" baseline="0" dirty="0" smtClean="0"/>
              <a:t> is the problem still relevant today?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96D9F-DD7E-1B4B-99C6-ADA462B88DC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/>
                </a:solidFill>
              </a:defRPr>
            </a:lvl1pPr>
          </a:lstStyle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5A5A5"/>
                </a:solidFill>
              </a:defRPr>
            </a:lvl1pPr>
          </a:lstStyle>
          <a:p>
            <a:fld id="{96652B35-718D-4E28-AFEB-B694A3B357E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A5A5A5"/>
                </a:solidFill>
              </a:defRPr>
            </a:lvl1pPr>
          </a:lstStyle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5A5A5"/>
                </a:solidFill>
              </a:defRPr>
            </a:lvl1pPr>
          </a:lstStyle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A5A5A5"/>
                </a:solidFill>
              </a:defRPr>
            </a:lvl1pPr>
          </a:lstStyle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A5A5A5"/>
                </a:solidFill>
              </a:defRPr>
            </a:lvl1pPr>
          </a:lstStyle>
          <a:p>
            <a:pPr algn="ctr"/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rgbClr val="A5A5A5"/>
                </a:solidFill>
              </a:defRPr>
            </a:lvl1pPr>
          </a:lstStyle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429E7D7-F59D-064C-8B0A-3A97EF8980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31E3114-D1FF-A44E-A8B0-52B95EB678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hd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5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3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.xml"/><Relationship Id="rId5" Type="http://schemas.openxmlformats.org/officeDocument/2006/relationships/chart" Target="../charts/chart3.xml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7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Relationship Id="rId6" Type="http://schemas.openxmlformats.org/officeDocument/2006/relationships/chart" Target="../charts/chart7.xml"/></Relationships>
</file>

<file path=ppt/slides/_rels/slide55.xml.rels><?xml version="1.0" encoding="UTF-8" standalone="yes"?>
<Relationships xmlns="http://schemas.openxmlformats.org/package/2006/relationships"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9.xml"/><Relationship Id="rId5" Type="http://schemas.openxmlformats.org/officeDocument/2006/relationships/chart" Target="../charts/chart1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4611"/>
            <a:ext cx="7772400" cy="271778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Abstraction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Without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sz="6000" dirty="0" smtClean="0"/>
              <a:t>Guilt</a:t>
            </a:r>
            <a:endParaRPr lang="en-US" sz="5400" i="1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7526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Steve Blackburn</a:t>
            </a:r>
          </a:p>
          <a:p>
            <a:pPr lvl="0">
              <a:defRPr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Australian National University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Premature optimization is evil</a:t>
            </a:r>
          </a:p>
          <a:p>
            <a:pPr lvl="1"/>
            <a:r>
              <a:rPr lang="en-US" dirty="0" smtClean="0"/>
              <a:t>Very hard to intuit performance</a:t>
            </a:r>
          </a:p>
          <a:p>
            <a:r>
              <a:rPr lang="en-US" dirty="0" smtClean="0"/>
              <a:t>Have faith!</a:t>
            </a:r>
          </a:p>
          <a:p>
            <a:pPr lvl="1"/>
            <a:r>
              <a:rPr lang="en-US" dirty="0" err="1" smtClean="0"/>
              <a:t>Vivek’s</a:t>
            </a:r>
            <a:r>
              <a:rPr lang="en-US" dirty="0" smtClean="0"/>
              <a:t> compiler team is brilliant</a:t>
            </a:r>
          </a:p>
          <a:p>
            <a:r>
              <a:rPr lang="en-US" dirty="0" smtClean="0"/>
              <a:t>Identify and optimize hot paths</a:t>
            </a:r>
          </a:p>
          <a:p>
            <a:pPr lvl="1"/>
            <a:r>
              <a:rPr lang="en-US" dirty="0" smtClean="0"/>
              <a:t>Most code is cold, non-critical</a:t>
            </a:r>
          </a:p>
          <a:p>
            <a:r>
              <a:rPr lang="en-US" dirty="0" smtClean="0"/>
              <a:t>Be fearless!</a:t>
            </a:r>
          </a:p>
          <a:p>
            <a:pPr lvl="1"/>
            <a:r>
              <a:rPr lang="en-US" dirty="0" smtClean="0"/>
              <a:t>Just assume that things will work OK :-)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89" dirty="0" smtClean="0"/>
              <a:t>Three months later…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Complexity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2138680"/>
          <a:ext cx="8229600" cy="2966720"/>
        </p:xfrm>
        <a:graphic>
          <a:graphicData uri="http://schemas.openxmlformats.org/drawingml/2006/table">
            <a:tbl>
              <a:tblPr bandRow="1">
                <a:effectLst>
                  <a:outerShdw blurRad="254000" dist="1270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methods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NCSS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NCSS/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ΣCCN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Watson </a:t>
                      </a:r>
                      <a:r>
                        <a:rPr lang="en-US" sz="1100" b="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100" b="0" dirty="0" err="1" smtClean="0">
                          <a:solidFill>
                            <a:srgbClr val="FFFFFF"/>
                          </a:solidFill>
                        </a:rPr>
                        <a:t>Jikes</a:t>
                      </a:r>
                      <a:r>
                        <a:rPr lang="en-US" sz="1100" b="0" dirty="0" smtClean="0">
                          <a:solidFill>
                            <a:srgbClr val="FFFFFF"/>
                          </a:solidFill>
                        </a:rPr>
                        <a:t> RVM 2.2</a:t>
                      </a:r>
                      <a:r>
                        <a:rPr lang="en-US" sz="1100" b="0" baseline="0" dirty="0" smtClean="0">
                          <a:solidFill>
                            <a:srgbClr val="FFFFFF"/>
                          </a:solidFill>
                        </a:rPr>
                        <a:t> circa 2003</a:t>
                      </a:r>
                      <a:r>
                        <a:rPr lang="en-US" sz="1100" b="0" dirty="0" smtClean="0">
                          <a:solidFill>
                            <a:srgbClr val="FFFFFF"/>
                          </a:solidFill>
                        </a:rPr>
                        <a:t>)</a:t>
                      </a:r>
                      <a:endParaRPr lang="en-US" b="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GenCopy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GenMS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531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solidFill>
                            <a:srgbClr val="FFFFFF"/>
                          </a:solidFill>
                        </a:rPr>
                        <a:t>MMTk</a:t>
                      </a:r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050" b="0" dirty="0" smtClean="0">
                          <a:solidFill>
                            <a:srgbClr val="FFFFFF"/>
                          </a:solidFill>
                        </a:rPr>
                        <a:t>(</a:t>
                      </a:r>
                      <a:r>
                        <a:rPr lang="en-US" sz="1050" b="0" dirty="0" err="1" smtClean="0">
                          <a:solidFill>
                            <a:srgbClr val="FFFFFF"/>
                          </a:solidFill>
                        </a:rPr>
                        <a:t>Jikes</a:t>
                      </a:r>
                      <a:r>
                        <a:rPr lang="en-US" sz="1050" b="0" dirty="0" smtClean="0">
                          <a:solidFill>
                            <a:srgbClr val="FFFFFF"/>
                          </a:solidFill>
                        </a:rPr>
                        <a:t> RVM 2.2</a:t>
                      </a:r>
                      <a:r>
                        <a:rPr lang="en-US" sz="1050" b="0" baseline="0" dirty="0" smtClean="0">
                          <a:solidFill>
                            <a:srgbClr val="FFFFFF"/>
                          </a:solidFill>
                        </a:rPr>
                        <a:t> circa 2003)</a:t>
                      </a:r>
                      <a:endParaRPr lang="en-US" sz="1200" b="0" dirty="0" smtClean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1D86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GenCopy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117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GenMS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Generational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36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279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7.4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102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57200" y="2392680"/>
          <a:ext cx="8382000" cy="2484120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1270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794000"/>
                <a:gridCol w="2794000"/>
                <a:gridCol w="2794000"/>
              </a:tblGrid>
              <a:tr h="653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Allocation Rate</a:t>
                      </a:r>
                    </a:p>
                    <a:p>
                      <a:pPr algn="ctr"/>
                      <a:r>
                        <a:rPr lang="en-US" sz="1400" dirty="0" smtClean="0"/>
                        <a:t>(MB/sec)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Tracing</a:t>
                      </a:r>
                      <a:r>
                        <a:rPr lang="en-US" baseline="0" dirty="0" smtClean="0"/>
                        <a:t> Rate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(MB/sec)</a:t>
                      </a:r>
                      <a:endParaRPr lang="en-US" sz="1400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smtClean="0"/>
                        <a:t>Watson </a:t>
                      </a:r>
                      <a:r>
                        <a:rPr lang="en-US" dirty="0" err="1" smtClean="0"/>
                        <a:t>SemiSpace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MMTk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SemiSpace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smtClean="0"/>
                        <a:t>Watson </a:t>
                      </a:r>
                      <a:r>
                        <a:rPr lang="en-US" dirty="0" err="1" smtClean="0"/>
                        <a:t>MarkSweep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MMTk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MarkSweep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104900" y="2209800"/>
          <a:ext cx="6934200" cy="2484120"/>
        </p:xfrm>
        <a:graphic>
          <a:graphicData uri="http://schemas.openxmlformats.org/drawingml/2006/table">
            <a:tbl>
              <a:tblPr firstRow="1" bandRow="1">
                <a:effectLst>
                  <a:outerShdw blurRad="254000" dist="127000" dir="270000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2311400"/>
                <a:gridCol w="2311400"/>
                <a:gridCol w="2311400"/>
              </a:tblGrid>
              <a:tr h="65371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 </a:t>
                      </a:r>
                      <a:r>
                        <a:rPr lang="en-US" dirty="0" err="1" smtClean="0"/>
                        <a:t>Inlining</a:t>
                      </a:r>
                      <a:endParaRPr lang="en-US" dirty="0" smtClean="0"/>
                    </a:p>
                    <a:p>
                      <a:pPr algn="ctr"/>
                      <a:r>
                        <a:rPr lang="en-US" sz="1400" dirty="0" smtClean="0"/>
                        <a:t>(MB/sec)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Inlining</a:t>
                      </a:r>
                      <a:endParaRPr lang="en-US" baseline="0" dirty="0" smtClean="0"/>
                    </a:p>
                    <a:p>
                      <a:pPr algn="ctr"/>
                      <a:r>
                        <a:rPr lang="en-US" sz="1400" baseline="0" dirty="0" smtClean="0"/>
                        <a:t>(MB/sec)</a:t>
                      </a:r>
                      <a:endParaRPr lang="en-US" sz="1400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MMTk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SemiSpace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610</a:t>
                      </a:r>
                      <a:endParaRPr lang="en-US" b="1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MMTk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MarkSweep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575</a:t>
                      </a:r>
                      <a:endParaRPr lang="en-US" b="1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smtClean="0"/>
                        <a:t>C </a:t>
                      </a:r>
                      <a:r>
                        <a:rPr lang="en-US" dirty="0" err="1" smtClean="0">
                          <a:latin typeface="Lucida Console"/>
                          <a:cs typeface="Lucida Console"/>
                        </a:rPr>
                        <a:t>malloc</a:t>
                      </a:r>
                      <a:r>
                        <a:rPr lang="en-US" dirty="0" smtClean="0">
                          <a:latin typeface="Lucida Console"/>
                          <a:cs typeface="Lucida Console"/>
                        </a:rPr>
                        <a:t>()</a:t>
                      </a:r>
                      <a:endParaRPr lang="en-US" dirty="0">
                        <a:latin typeface="Lucida Console"/>
                        <a:cs typeface="Lucida Conso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478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  <a:tr h="457601">
                <a:tc>
                  <a:txBody>
                    <a:bodyPr/>
                    <a:lstStyle/>
                    <a:p>
                      <a:r>
                        <a:rPr lang="en-US" dirty="0" smtClean="0"/>
                        <a:t>C </a:t>
                      </a:r>
                      <a:r>
                        <a:rPr lang="en-US" dirty="0" err="1" smtClean="0">
                          <a:latin typeface="Lucida Console"/>
                          <a:cs typeface="Lucida Console"/>
                        </a:rPr>
                        <a:t>calloc</a:t>
                      </a:r>
                      <a:r>
                        <a:rPr lang="en-US" dirty="0" smtClean="0">
                          <a:latin typeface="Lucida Console"/>
                          <a:cs typeface="Lucida Console"/>
                        </a:rPr>
                        <a:t>()</a:t>
                      </a:r>
                      <a:endParaRPr lang="en-US" dirty="0">
                        <a:latin typeface="Lucida Console"/>
                        <a:cs typeface="Lucida Console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338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09" y="1344168"/>
            <a:ext cx="3730752" cy="4828032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igmetr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248" y="1344168"/>
            <a:ext cx="3730752" cy="4828032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Then…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Heavily used</a:t>
            </a:r>
          </a:p>
          <a:p>
            <a:r>
              <a:rPr lang="en-US" dirty="0" smtClean="0"/>
              <a:t>Basis for many new GC algorithms</a:t>
            </a:r>
          </a:p>
          <a:p>
            <a:r>
              <a:rPr lang="en-US" dirty="0" smtClean="0"/>
              <a:t>Basis for comparative studies</a:t>
            </a:r>
          </a:p>
          <a:p>
            <a:r>
              <a:rPr lang="en-US" dirty="0" smtClean="0"/>
              <a:t>Constantly evolving</a:t>
            </a:r>
          </a:p>
          <a:p>
            <a:r>
              <a:rPr lang="en-US" dirty="0" smtClean="0"/>
              <a:t>Constantly pushing limits</a:t>
            </a:r>
          </a:p>
          <a:p>
            <a:r>
              <a:rPr lang="en-US" dirty="0" smtClean="0"/>
              <a:t>Now 12 or so supported GCs</a:t>
            </a:r>
          </a:p>
          <a:p>
            <a:r>
              <a:rPr lang="en-US" dirty="0" smtClean="0"/>
              <a:t>High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89" dirty="0" smtClean="0"/>
              <a:t>The Lessons…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50292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(Building good infrastructure is hard.)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A5A5A5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" y="38100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+mj-lt"/>
                <a:ea typeface="+mj-ea"/>
                <a:cs typeface="+mj-cs"/>
              </a:rPr>
              <a:t>Flexibility &amp; performance ≠ Oil &amp; water.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14300" y="25146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Appropriate abstraction is 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game changer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Part II</a:t>
            </a:r>
            <a:br>
              <a:rPr lang="en-US" sz="4000" dirty="0" smtClean="0"/>
            </a:br>
            <a:r>
              <a:rPr lang="en-US" sz="4889" dirty="0" smtClean="0"/>
              <a:t/>
            </a:r>
            <a:br>
              <a:rPr lang="en-US" sz="4889" dirty="0" smtClean="0"/>
            </a:br>
            <a:r>
              <a:rPr lang="en-US" sz="5333" dirty="0" err="1" smtClean="0"/>
              <a:t>vmmagic</a:t>
            </a:r>
            <a:r>
              <a:rPr lang="en-US" sz="5333" dirty="0" smtClean="0"/>
              <a:t/>
            </a:r>
            <a:br>
              <a:rPr lang="en-US" sz="5333" dirty="0" smtClean="0"/>
            </a:br>
            <a:r>
              <a:rPr lang="en-US" sz="2222" i="1" dirty="0" smtClean="0">
                <a:solidFill>
                  <a:srgbClr val="A5A5A5"/>
                </a:solidFill>
              </a:rPr>
              <a:t>(Having your cake and eating it.)</a:t>
            </a:r>
            <a:endParaRPr lang="en-US" i="1" dirty="0">
              <a:solidFill>
                <a:srgbClr val="A5A5A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Java?</a:t>
            </a:r>
            <a:br>
              <a:rPr lang="en-US" dirty="0" smtClean="0"/>
            </a:br>
            <a:r>
              <a:rPr lang="en-US" sz="2667" i="1" dirty="0" smtClean="0"/>
              <a:t>(Why not C?)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safety</a:t>
            </a:r>
          </a:p>
          <a:p>
            <a:r>
              <a:rPr lang="en-US" dirty="0" smtClean="0"/>
              <a:t>Memory safety</a:t>
            </a:r>
          </a:p>
          <a:p>
            <a:r>
              <a:rPr lang="en-US" dirty="0" smtClean="0"/>
              <a:t>Encapsulation, composition, reuse</a:t>
            </a:r>
          </a:p>
          <a:p>
            <a:r>
              <a:rPr lang="en-US" dirty="0" smtClean="0"/>
              <a:t>Concurrency (language supported)</a:t>
            </a:r>
          </a:p>
          <a:p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alapeno-3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63" y="844550"/>
            <a:ext cx="5299075" cy="685800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 descr="jalapen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463" y="844550"/>
            <a:ext cx="5299075" cy="685800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jalapeno-magic.jpg"/>
          <p:cNvPicPr>
            <a:picLocks noChangeAspect="1"/>
          </p:cNvPicPr>
          <p:nvPr/>
        </p:nvPicPr>
        <p:blipFill>
          <a:blip r:embed="rId4"/>
          <a:srcRect b="26208"/>
          <a:stretch>
            <a:fillRect/>
          </a:stretch>
        </p:blipFill>
        <p:spPr>
          <a:xfrm>
            <a:off x="1600200" y="622361"/>
            <a:ext cx="5837530" cy="5473639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r="67774"/>
          <a:stretch>
            <a:fillRect/>
          </a:stretch>
        </p:blipFill>
        <p:spPr>
          <a:xfrm>
            <a:off x="3262375" y="2149475"/>
            <a:ext cx="2619250" cy="2527300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34109" r="33661"/>
          <a:stretch>
            <a:fillRect/>
          </a:stretch>
        </p:blipFill>
        <p:spPr>
          <a:xfrm>
            <a:off x="3262079" y="2149475"/>
            <a:ext cx="2619842" cy="2527300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l="68209"/>
          <a:stretch>
            <a:fillRect/>
          </a:stretch>
        </p:blipFill>
        <p:spPr>
          <a:xfrm>
            <a:off x="3279983" y="2149475"/>
            <a:ext cx="2584035" cy="2527300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A5A5A5"/>
                </a:solidFill>
              </a:rPr>
              <a:t>(Fast, correct)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GC is Hard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004137"/>
            <a:ext cx="8001000" cy="1015663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Lucida Console"/>
                <a:cs typeface="Lucida Console"/>
              </a:rPr>
              <a:t>1665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err="1" smtClean="0">
                <a:latin typeface="Lucida Console"/>
                <a:cs typeface="Lucida Console"/>
              </a:rPr>
              <a:t>gc_checkWriteBuffers</a:t>
            </a:r>
            <a:r>
              <a:rPr lang="en-US" sz="1200" dirty="0" smtClean="0">
                <a:latin typeface="Lucida Console"/>
                <a:cs typeface="Lucida Console"/>
              </a:rPr>
              <a:t>();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1666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1667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all GC threads return, having completed Major collection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1668</a:t>
            </a:r>
            <a:r>
              <a:rPr lang="en-US" sz="1200" dirty="0" smtClean="0">
                <a:latin typeface="Lucida Console"/>
                <a:cs typeface="Lucida Console"/>
              </a:rPr>
              <a:t>    return;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1669</a:t>
            </a:r>
            <a:r>
              <a:rPr lang="en-US" sz="1200" dirty="0" smtClean="0">
                <a:latin typeface="Lucida Console"/>
                <a:cs typeface="Lucida Console"/>
              </a:rPr>
              <a:t>  }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collect</a:t>
            </a:r>
            <a:endParaRPr lang="en-US" sz="1200" dirty="0">
              <a:solidFill>
                <a:srgbClr val="B50B1B"/>
              </a:solidFill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8001000" cy="830997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Lucida Console"/>
                <a:cs typeface="Lucida Console"/>
              </a:rPr>
              <a:t>1035</a:t>
            </a:r>
            <a:r>
              <a:rPr lang="en-US" sz="1200" dirty="0" smtClean="0">
                <a:latin typeface="Lucida Console"/>
                <a:cs typeface="Lucida Console"/>
              </a:rPr>
              <a:t> static void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1036</a:t>
            </a:r>
            <a:r>
              <a:rPr lang="en-US" sz="1200" dirty="0" smtClean="0">
                <a:latin typeface="Lucida Console"/>
                <a:cs typeface="Lucida Console"/>
              </a:rPr>
              <a:t>    collect () {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1037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err="1" smtClean="0">
                <a:latin typeface="Lucida Console"/>
                <a:cs typeface="Lucida Console"/>
              </a:rPr>
              <a:t>int</a:t>
            </a:r>
            <a:r>
              <a:rPr lang="en-US" sz="1200" dirty="0" smtClean="0">
                <a:latin typeface="Lucida Console"/>
                <a:cs typeface="Lucida Console"/>
              </a:rPr>
              <a:t>       </a:t>
            </a:r>
            <a:r>
              <a:rPr lang="en-US" sz="1200" dirty="0" err="1" smtClean="0">
                <a:latin typeface="Lucida Console"/>
                <a:cs typeface="Lucida Console"/>
              </a:rPr>
              <a:t>i,temp,bytes</a:t>
            </a:r>
            <a:r>
              <a:rPr lang="en-US" sz="1200" dirty="0" smtClean="0">
                <a:latin typeface="Lucida Console"/>
                <a:cs typeface="Lucida Console"/>
              </a:rPr>
              <a:t>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1038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err="1" smtClean="0">
                <a:latin typeface="Lucida Console"/>
                <a:cs typeface="Lucida Console"/>
              </a:rPr>
              <a:t>boolean</a:t>
            </a:r>
            <a:r>
              <a:rPr lang="en-US" sz="1200" dirty="0" smtClean="0">
                <a:latin typeface="Lucida Console"/>
                <a:cs typeface="Lucida Console"/>
              </a:rPr>
              <a:t>   </a:t>
            </a:r>
            <a:r>
              <a:rPr lang="en-US" sz="1200" dirty="0" err="1" smtClean="0">
                <a:latin typeface="Lucida Console"/>
                <a:cs typeface="Lucida Console"/>
              </a:rPr>
              <a:t>selectedGCThread</a:t>
            </a:r>
            <a:r>
              <a:rPr lang="en-US" sz="1200" dirty="0" smtClean="0">
                <a:latin typeface="Lucida Console"/>
                <a:cs typeface="Lucida Console"/>
              </a:rPr>
              <a:t> = false;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indicates 1 thread to generate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200400"/>
            <a:ext cx="8001000" cy="1384995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Lucida Console"/>
                <a:cs typeface="Lucida Console"/>
              </a:rPr>
              <a:t>1121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set Done flag to allow other GC threads to begin processing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1122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  <a:r>
              <a:rPr lang="en-US" sz="1200" dirty="0" err="1" smtClean="0">
                <a:latin typeface="Lucida Console"/>
                <a:cs typeface="Lucida Console"/>
              </a:rPr>
              <a:t>initGCDone</a:t>
            </a:r>
            <a:r>
              <a:rPr lang="en-US" sz="1200" dirty="0" smtClean="0">
                <a:latin typeface="Lucida Console"/>
                <a:cs typeface="Lucida Console"/>
              </a:rPr>
              <a:t> = true;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1123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1124</a:t>
            </a:r>
            <a:r>
              <a:rPr lang="en-US" sz="1200" dirty="0" smtClean="0">
                <a:latin typeface="Lucida Console"/>
                <a:cs typeface="Lucida Console"/>
              </a:rPr>
              <a:t>    }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END SINGLE GC THREAD SECTION - GC INITIALIZATION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1125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1126</a:t>
            </a:r>
            <a:r>
              <a:rPr lang="en-US" sz="1200" dirty="0" smtClean="0">
                <a:latin typeface="Lucida Console"/>
                <a:cs typeface="Lucida Console"/>
              </a:rPr>
              <a:t>    else {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1127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  <a:r>
              <a:rPr lang="en-US" sz="1200" dirty="0" smtClean="0">
                <a:solidFill>
                  <a:schemeClr val="accent3"/>
                </a:solidFill>
                <a:latin typeface="Lucida Console"/>
                <a:cs typeface="Lucida Console"/>
              </a:rPr>
              <a:t>// Each GC thread must wait here until initialization is complete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1738" y="1524000"/>
            <a:ext cx="294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A5A5A5"/>
                </a:solidFill>
              </a:rPr>
              <a:t>Watson 2.0 </a:t>
            </a:r>
            <a:r>
              <a:rPr lang="en-US" b="1" i="1" dirty="0" err="1" smtClean="0">
                <a:solidFill>
                  <a:srgbClr val="A5A5A5"/>
                </a:solidFill>
              </a:rPr>
              <a:t>GenCopy</a:t>
            </a:r>
            <a:endParaRPr lang="en-US" b="1" i="1" dirty="0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89" dirty="0" smtClean="0"/>
              <a:t>A Dirty Little Secret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476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/>
                <a:ea typeface="+mj-ea"/>
                <a:cs typeface="Lucida Console"/>
              </a:rPr>
              <a:t>+</a:t>
            </a:r>
            <a:r>
              <a:rPr kumimoji="0" lang="en-US" sz="4889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/>
                <a:ea typeface="+mj-ea"/>
                <a:cs typeface="Lucida Console"/>
              </a:rPr>
              <a:t>kADDRESS</a:t>
            </a: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/>
                <a:ea typeface="+mj-ea"/>
                <a:cs typeface="Lucida Console"/>
              </a:rPr>
              <a:t>=</a:t>
            </a:r>
            <a:r>
              <a:rPr kumimoji="0" lang="en-US" sz="4889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/>
                <a:ea typeface="+mj-ea"/>
                <a:cs typeface="Lucida Console"/>
              </a:rPr>
              <a:t>int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/>
              <a:ea typeface="+mj-ea"/>
              <a:cs typeface="Lucida Console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47650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you can’t use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ucida Console"/>
                <a:ea typeface="+mj-ea"/>
                <a:cs typeface="Lucida Console"/>
              </a:rPr>
              <a:t>new()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/>
              <a:ea typeface="+mj-ea"/>
              <a:cs typeface="Lucida Console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85800" y="2476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avoid</a:t>
            </a:r>
            <a:r>
              <a:rPr kumimoji="0" lang="en-US" sz="4889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method calls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/>
              <a:ea typeface="+mj-ea"/>
              <a:cs typeface="Lucida Console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476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avoid</a:t>
            </a:r>
            <a:r>
              <a:rPr kumimoji="0" lang="en-US" sz="4889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inheritance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Lucida Console"/>
              <a:ea typeface="+mj-ea"/>
              <a:cs typeface="Lucida Console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8" grpId="0"/>
      <p:bldP spid="8" grpId="1"/>
      <p:bldP spid="9" grpId="0"/>
      <p:bldP spid="9" grpId="1"/>
      <p:bldP spid="1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Java?</a:t>
            </a:r>
            <a:br>
              <a:rPr lang="en-US" dirty="0" smtClean="0"/>
            </a:br>
            <a:r>
              <a:rPr lang="en-US" sz="2667" i="1" dirty="0" smtClean="0"/>
              <a:t>(Why not C?)</a:t>
            </a:r>
            <a:endParaRPr lang="en-US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safety</a:t>
            </a:r>
          </a:p>
          <a:p>
            <a:r>
              <a:rPr lang="en-US" dirty="0" smtClean="0"/>
              <a:t>Memory safety</a:t>
            </a:r>
          </a:p>
          <a:p>
            <a:r>
              <a:rPr lang="en-US" dirty="0" smtClean="0"/>
              <a:t>Encapsulation, composition, reuse</a:t>
            </a:r>
          </a:p>
          <a:p>
            <a:r>
              <a:rPr lang="en-US" dirty="0" smtClean="0"/>
              <a:t>Concurrency (language supported)</a:t>
            </a:r>
          </a:p>
          <a:p>
            <a:r>
              <a:rPr lang="en-US" dirty="0" smtClean="0"/>
              <a:t>etc…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" y="1191161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76400" y="17526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24000" y="23622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572000" y="23622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553200" y="2362200"/>
            <a:ext cx="1447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Systems programmers:</a:t>
            </a:r>
          </a:p>
          <a:p>
            <a:pPr lvl="1"/>
            <a:r>
              <a:rPr lang="en-US" dirty="0" smtClean="0"/>
              <a:t>Strive for reliability, security, maintainability</a:t>
            </a:r>
          </a:p>
          <a:p>
            <a:pPr lvl="1"/>
            <a:r>
              <a:rPr lang="en-US" dirty="0" smtClean="0"/>
              <a:t>Depend on performance and transparent access to low-level primitives</a:t>
            </a:r>
          </a:p>
          <a:p>
            <a:r>
              <a:rPr lang="en-US" dirty="0" smtClean="0"/>
              <a:t>Abstraction:</a:t>
            </a:r>
          </a:p>
          <a:p>
            <a:pPr lvl="1"/>
            <a:r>
              <a:rPr lang="en-US" dirty="0" smtClean="0"/>
              <a:t>Enables the former</a:t>
            </a:r>
          </a:p>
          <a:p>
            <a:pPr lvl="1"/>
            <a:r>
              <a:rPr lang="en-US" dirty="0" smtClean="0"/>
              <a:t>Typically obstructs the latter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274638"/>
            <a:ext cx="8229600" cy="1143000"/>
          </a:xfrm>
        </p:spPr>
        <p:txBody>
          <a:bodyPr/>
          <a:lstStyle/>
          <a:p>
            <a:r>
              <a:rPr lang="en-US" dirty="0" smtClean="0"/>
              <a:t>Why (1975)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2238375"/>
            <a:ext cx="8210550" cy="2381250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71538" y="5494576"/>
            <a:ext cx="7386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 smtClean="0">
                <a:solidFill>
                  <a:schemeClr val="bg2"/>
                </a:solidFill>
              </a:rPr>
              <a:t>James  J. Horning,  Yes! High level languages should be used to write systems software. </a:t>
            </a:r>
            <a:r>
              <a:rPr lang="en-US" sz="1600" dirty="0" smtClean="0">
                <a:solidFill>
                  <a:schemeClr val="bg2"/>
                </a:solidFill>
              </a:rPr>
              <a:t>ACM Annual Conference/Annual Meeting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Proceedings of the 1975 Annual Conference.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(1975)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1504950"/>
            <a:ext cx="8591550" cy="3848100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8" y="5494576"/>
            <a:ext cx="807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 smtClean="0">
                <a:solidFill>
                  <a:schemeClr val="bg2"/>
                </a:solidFill>
              </a:rPr>
              <a:t>James  J. Horning,  Yes! High level languages should be used to write systems software. </a:t>
            </a:r>
            <a:r>
              <a:rPr lang="en-US" sz="1600" dirty="0" smtClean="0">
                <a:solidFill>
                  <a:schemeClr val="bg2"/>
                </a:solidFill>
              </a:rPr>
              <a:t>ACM Annual Conference/Annual Meeting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Proceedings of the 1975 Annual Conference.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(1972)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67" y="2285992"/>
            <a:ext cx="8658751" cy="2106938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1539" y="4929198"/>
            <a:ext cx="80724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 smtClean="0">
                <a:solidFill>
                  <a:schemeClr val="bg2"/>
                </a:solidFill>
              </a:rPr>
              <a:t>J.G. Fletcher et al, On the appropriate language for system programming. </a:t>
            </a:r>
            <a:r>
              <a:rPr lang="en-AU" sz="1600" dirty="0" smtClean="0">
                <a:solidFill>
                  <a:schemeClr val="bg2"/>
                </a:solidFill>
              </a:rPr>
              <a:t>ACM SIGPLAN Notices, Volume 7, Number 7, 1972</a:t>
            </a:r>
            <a:endParaRPr lang="en-US" sz="1600" dirty="0" smtClean="0">
              <a:solidFill>
                <a:schemeClr val="bg2"/>
              </a:solidFill>
            </a:endParaRP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The 70s Shift to 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1461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Better language design</a:t>
            </a:r>
          </a:p>
          <a:p>
            <a:r>
              <a:rPr lang="en-US" dirty="0" smtClean="0"/>
              <a:t>Better language implementation</a:t>
            </a:r>
          </a:p>
          <a:p>
            <a:r>
              <a:rPr lang="en-US" dirty="0" smtClean="0"/>
              <a:t>More complex software</a:t>
            </a:r>
          </a:p>
          <a:p>
            <a:r>
              <a:rPr lang="en-US" dirty="0" smtClean="0"/>
              <a:t>More complex hardware</a:t>
            </a:r>
          </a:p>
          <a:p>
            <a:r>
              <a:rPr lang="en-AU" dirty="0" smtClean="0"/>
              <a:t>More hardware (portability)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25907" b="63688"/>
          <a:stretch>
            <a:fillRect/>
          </a:stretch>
        </p:blipFill>
        <p:spPr>
          <a:xfrm>
            <a:off x="333375" y="4096891"/>
            <a:ext cx="8353425" cy="1301283"/>
          </a:xfrm>
          <a:prstGeom prst="rect">
            <a:avLst/>
          </a:prstGeom>
          <a:effectLst>
            <a:outerShdw blurRad="254000" dist="127000" dir="2700000">
              <a:srgbClr val="000000">
                <a:alpha val="43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09600" y="52133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38" y="5494576"/>
            <a:ext cx="80724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i="1" dirty="0" smtClean="0">
                <a:solidFill>
                  <a:schemeClr val="bg2"/>
                </a:solidFill>
              </a:rPr>
              <a:t>Charles Landau, </a:t>
            </a:r>
            <a:r>
              <a:rPr lang="en-US" sz="1600" i="1" dirty="0" smtClean="0">
                <a:solidFill>
                  <a:schemeClr val="bg2"/>
                </a:solidFill>
              </a:rPr>
              <a:t>On high-level languages for system programming</a:t>
            </a:r>
          </a:p>
          <a:p>
            <a:r>
              <a:rPr lang="en-US" sz="1600" i="1" dirty="0" smtClean="0">
                <a:solidFill>
                  <a:schemeClr val="bg2"/>
                </a:solidFill>
              </a:rPr>
              <a:t>ACM SIGPLAN Notices, Volume 11, Issue 1,1976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Time for a Second Take?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continues</a:t>
            </a:r>
          </a:p>
          <a:p>
            <a:pPr lvl="1"/>
            <a:r>
              <a:rPr lang="en-US" dirty="0" smtClean="0"/>
              <a:t>heterogeneous multi-core?</a:t>
            </a:r>
          </a:p>
          <a:p>
            <a:pPr lvl="1"/>
            <a:r>
              <a:rPr lang="en-AU" dirty="0" smtClean="0"/>
              <a:t>more complex software</a:t>
            </a:r>
          </a:p>
          <a:p>
            <a:r>
              <a:rPr lang="en-US" dirty="0" smtClean="0"/>
              <a:t>Higher-level languages</a:t>
            </a:r>
          </a:p>
          <a:p>
            <a:pPr lvl="1"/>
            <a:r>
              <a:rPr lang="en-US" dirty="0" smtClean="0"/>
              <a:t>type safe</a:t>
            </a:r>
          </a:p>
          <a:p>
            <a:pPr lvl="1"/>
            <a:r>
              <a:rPr lang="en-US" dirty="0" smtClean="0"/>
              <a:t>memory safe</a:t>
            </a:r>
          </a:p>
          <a:p>
            <a:pPr lvl="1"/>
            <a:r>
              <a:rPr lang="en-US" dirty="0" smtClean="0"/>
              <a:t>strong abstractions over hardware</a:t>
            </a:r>
          </a:p>
          <a:p>
            <a:pPr lvl="1"/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Fortify low-level languages (C/C++)</a:t>
            </a:r>
          </a:p>
          <a:p>
            <a:pPr marL="971550" lvl="1" indent="-514350"/>
            <a:r>
              <a:rPr lang="en-US" dirty="0" smtClean="0"/>
              <a:t>Memory safety (e.g., cons. GC, </a:t>
            </a:r>
            <a:r>
              <a:rPr lang="en-US" dirty="0" err="1" smtClean="0">
                <a:latin typeface="Consolas" pitchFamily="49" charset="0"/>
                <a:cs typeface="Andale Mono"/>
              </a:rPr>
              <a:t>talloc</a:t>
            </a:r>
            <a:r>
              <a:rPr lang="en-US" dirty="0" smtClean="0"/>
              <a:t>)</a:t>
            </a:r>
          </a:p>
          <a:p>
            <a:pPr marL="971550" lvl="1" indent="-514350"/>
            <a:r>
              <a:rPr lang="en-US" dirty="0" smtClean="0"/>
              <a:t>Idioms (e.g., restrictive use of types)</a:t>
            </a:r>
          </a:p>
          <a:p>
            <a:pPr marL="971550" lvl="1" indent="-514350"/>
            <a:r>
              <a:rPr lang="en-US" dirty="0" smtClean="0"/>
              <a:t>Tools (e.g., </a:t>
            </a:r>
            <a:r>
              <a:rPr lang="en-US" dirty="0" err="1" smtClean="0"/>
              <a:t>Valgrind’s</a:t>
            </a:r>
            <a:r>
              <a:rPr lang="en-US" dirty="0" smtClean="0"/>
              <a:t> </a:t>
            </a:r>
            <a:r>
              <a:rPr lang="en-US" dirty="0" err="1" smtClean="0">
                <a:latin typeface="Consolas" pitchFamily="49" charset="0"/>
                <a:cs typeface="Andale Mono"/>
              </a:rPr>
              <a:t>memcheck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a Systems PL</a:t>
            </a:r>
          </a:p>
          <a:p>
            <a:pPr marL="914400" lvl="1" indent="-514350"/>
            <a:r>
              <a:rPr lang="en-US" dirty="0" smtClean="0"/>
              <a:t>BLISS, Modula-3, Cyclone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two languages</a:t>
            </a:r>
          </a:p>
          <a:p>
            <a:pPr marL="914400" lvl="1" indent="-514350"/>
            <a:r>
              <a:rPr lang="en-US" dirty="0" smtClean="0"/>
              <a:t>FFI’s such as JNI &amp; </a:t>
            </a:r>
            <a:r>
              <a:rPr lang="en-US" dirty="0" err="1" smtClean="0"/>
              <a:t>PInvoke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Extend a high-level language</a:t>
            </a:r>
          </a:p>
          <a:p>
            <a:pPr marL="914400" lvl="1" indent="-514350"/>
            <a:r>
              <a:rPr lang="en-US" dirty="0" err="1" smtClean="0"/>
              <a:t>Jikes</a:t>
            </a:r>
            <a:r>
              <a:rPr lang="en-US" dirty="0" smtClean="0"/>
              <a:t> RVM extends Java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575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89" dirty="0" smtClean="0"/>
              <a:t>September 1999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Tibet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Month Later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5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Amherst, MA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334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Few Days Later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5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Amherst, MA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4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Meanwhile…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56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Denver, CO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oopsla9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3100" y="1746250"/>
            <a:ext cx="5257800" cy="3365500"/>
          </a:xfrm>
          <a:prstGeom prst="rect">
            <a:avLst/>
          </a:prstGeom>
        </p:spPr>
      </p:pic>
      <p:pic>
        <p:nvPicPr>
          <p:cNvPr id="13" name="Picture 12" descr="age-based-gc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7700" y="838200"/>
            <a:ext cx="5308600" cy="685800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jalapen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2463" y="844550"/>
            <a:ext cx="5299075" cy="685800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89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Few Days Later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556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Amherst, MA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10" grpId="0"/>
      <p:bldP spid="10" grpId="1"/>
      <p:bldP spid="11" grpId="0"/>
      <p:bldP spid="11" grpId="1"/>
      <p:bldP spid="1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Key Principle: Containment</a:t>
            </a:r>
          </a:p>
          <a:p>
            <a:pPr lvl="1">
              <a:buNone/>
            </a:pPr>
            <a:r>
              <a:rPr lang="en-AU" sz="2400" i="1" dirty="0" smtClean="0"/>
              <a:t>Minimize exposure to low-level coding</a:t>
            </a:r>
          </a:p>
          <a:p>
            <a:pPr lvl="1"/>
            <a:r>
              <a:rPr lang="en-US" dirty="0" smtClean="0"/>
              <a:t>Extensibility</a:t>
            </a:r>
          </a:p>
          <a:p>
            <a:pPr lvl="2"/>
            <a:r>
              <a:rPr lang="en-US" dirty="0" smtClean="0"/>
              <a:t>Requirements change quickly</a:t>
            </a:r>
          </a:p>
          <a:p>
            <a:pPr lvl="2"/>
            <a:r>
              <a:rPr lang="en-US" dirty="0" smtClean="0"/>
              <a:t>Languages change slowly</a:t>
            </a:r>
          </a:p>
          <a:p>
            <a:pPr lvl="1"/>
            <a:r>
              <a:rPr lang="en-US" dirty="0" smtClean="0"/>
              <a:t>Encapsulation</a:t>
            </a:r>
          </a:p>
          <a:p>
            <a:pPr lvl="2"/>
            <a:r>
              <a:rPr lang="en-US" dirty="0" smtClean="0"/>
              <a:t>Contained low-level semantics</a:t>
            </a:r>
          </a:p>
          <a:p>
            <a:pPr lvl="1"/>
            <a:r>
              <a:rPr lang="en-US" dirty="0" smtClean="0"/>
              <a:t>Fine-grained lowering of semantics</a:t>
            </a:r>
          </a:p>
          <a:p>
            <a:pPr lvl="2"/>
            <a:r>
              <a:rPr lang="en-US" dirty="0" smtClean="0"/>
              <a:t>Minimize impedance</a:t>
            </a:r>
          </a:p>
          <a:p>
            <a:pPr lvl="2"/>
            <a:r>
              <a:rPr lang="en-AU" dirty="0" smtClean="0"/>
              <a:t>Separation of concerns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 semantics</a:t>
            </a:r>
          </a:p>
          <a:p>
            <a:pPr lvl="1"/>
            <a:r>
              <a:rPr lang="en-US" dirty="0" smtClean="0"/>
              <a:t>Intrinsic methods</a:t>
            </a:r>
          </a:p>
          <a:p>
            <a:r>
              <a:rPr lang="en-US" dirty="0" smtClean="0"/>
              <a:t>Control semantics</a:t>
            </a:r>
          </a:p>
          <a:p>
            <a:pPr lvl="1"/>
            <a:r>
              <a:rPr lang="en-US" dirty="0" smtClean="0"/>
              <a:t>Scoped semantic changes</a:t>
            </a:r>
          </a:p>
          <a:p>
            <a:r>
              <a:rPr lang="en-US" dirty="0" smtClean="0"/>
              <a:t>Extend types</a:t>
            </a:r>
          </a:p>
          <a:p>
            <a:pPr lvl="1"/>
            <a:r>
              <a:rPr lang="en-US" dirty="0" smtClean="0"/>
              <a:t>box/</a:t>
            </a:r>
            <a:r>
              <a:rPr lang="en-US" dirty="0" err="1" smtClean="0"/>
              <a:t>unbox</a:t>
            </a:r>
            <a:r>
              <a:rPr lang="en-US" dirty="0" smtClean="0"/>
              <a:t>, ref/value, arch. sizes, etc</a:t>
            </a:r>
          </a:p>
          <a:p>
            <a:r>
              <a:rPr lang="en-US" i="1" dirty="0" smtClean="0">
                <a:solidFill>
                  <a:schemeClr val="bg2"/>
                </a:solidFill>
              </a:rPr>
              <a:t>Prefer </a:t>
            </a:r>
            <a:r>
              <a:rPr lang="en-US" dirty="0" smtClean="0">
                <a:solidFill>
                  <a:schemeClr val="bg2"/>
                </a:solidFill>
              </a:rPr>
              <a:t>to retain syntax </a:t>
            </a:r>
            <a:r>
              <a:rPr lang="en-US" sz="2800" dirty="0" smtClean="0">
                <a:solidFill>
                  <a:schemeClr val="bg2"/>
                </a:solidFill>
              </a:rPr>
              <a:t>(pragmatism)</a:t>
            </a:r>
            <a:endParaRPr lang="en-US" dirty="0" smtClean="0">
              <a:solidFill>
                <a:schemeClr val="bg2"/>
              </a:solidFill>
            </a:endParaRPr>
          </a:p>
          <a:p>
            <a:pPr lvl="1"/>
            <a:r>
              <a:rPr lang="en-US" dirty="0" smtClean="0">
                <a:solidFill>
                  <a:schemeClr val="bg2"/>
                </a:solidFill>
              </a:rPr>
              <a:t>Existing front-end tools useable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Concrete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n-NO" sz="2400" b="1" dirty="0" smtClean="0">
                <a:latin typeface="Consolas" pitchFamily="49" charset="0"/>
              </a:rPr>
              <a:t>void prefetchObjects(OOP *buffer, int size) {</a:t>
            </a:r>
          </a:p>
          <a:p>
            <a:pPr>
              <a:buNone/>
            </a:pPr>
            <a:r>
              <a:rPr lang="nn-NO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</a:rPr>
              <a:t>  </a:t>
            </a: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for(int i=0; i &lt; size; i++) {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OOP current = buffer[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US" sz="2400" dirty="0" smtClean="0">
              <a:solidFill>
                <a:schemeClr val="bg2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asm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volatile("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prefetchnta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(%0)" ::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            "r" (current));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}</a:t>
            </a:r>
          </a:p>
          <a:p>
            <a:pPr>
              <a:buNone/>
            </a:pPr>
            <a:r>
              <a:rPr lang="en-AU" sz="2400" b="1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Concrete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void prefetchObjects(OOP *buffer, int size) {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</a:t>
            </a:r>
            <a:r>
              <a:rPr lang="nn-NO" sz="2400" b="1" dirty="0" smtClean="0">
                <a:latin typeface="Consolas" pitchFamily="49" charset="0"/>
              </a:rPr>
              <a:t>for(int i=0; i &lt; size; i++) {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</a:rPr>
              <a:t>    OOP current = buffer[</a:t>
            </a:r>
            <a:r>
              <a:rPr lang="en-US" sz="2400" b="1" dirty="0" err="1" smtClean="0">
                <a:latin typeface="Consolas" pitchFamily="49" charset="0"/>
              </a:rPr>
              <a:t>i</a:t>
            </a:r>
            <a:r>
              <a:rPr lang="en-US" sz="2400" b="1" dirty="0" smtClean="0"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</a:rPr>
              <a:t>    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asm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volatile("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prefetchnta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(%0)" ::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            "r" (current));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</a:rPr>
              <a:t>  </a:t>
            </a:r>
            <a:r>
              <a:rPr lang="en-US" sz="2400" b="1" dirty="0" smtClean="0">
                <a:latin typeface="Consolas" pitchFamily="49" charset="0"/>
              </a:rPr>
              <a:t>}</a:t>
            </a:r>
          </a:p>
          <a:p>
            <a:pPr>
              <a:buNone/>
            </a:pPr>
            <a:r>
              <a:rPr lang="en-AU" sz="2400" dirty="0" smtClean="0">
                <a:solidFill>
                  <a:schemeClr val="bg2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 Concrete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void prefetchObjects(OOP *buffer, int size) {</a:t>
            </a:r>
          </a:p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  for(int i=0; i &lt; size; i++) {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OOP current = buffer[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US" sz="2400" dirty="0" smtClean="0">
              <a:solidFill>
                <a:schemeClr val="bg2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b="1" dirty="0" err="1" smtClean="0">
                <a:latin typeface="Consolas" pitchFamily="49" charset="0"/>
              </a:rPr>
              <a:t>asm</a:t>
            </a:r>
            <a:r>
              <a:rPr lang="en-US" sz="2400" b="1" dirty="0" smtClean="0">
                <a:latin typeface="Consolas" pitchFamily="49" charset="0"/>
              </a:rPr>
              <a:t> volatile("</a:t>
            </a:r>
            <a:r>
              <a:rPr lang="en-US" sz="2400" b="1" dirty="0" err="1" smtClean="0">
                <a:latin typeface="Consolas" pitchFamily="49" charset="0"/>
              </a:rPr>
              <a:t>prefetchnta</a:t>
            </a:r>
            <a:r>
              <a:rPr lang="en-US" sz="2400" b="1" dirty="0" smtClean="0">
                <a:latin typeface="Consolas" pitchFamily="49" charset="0"/>
              </a:rPr>
              <a:t> (%0)" ::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</a:rPr>
              <a:t>                "r" (current));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}</a:t>
            </a:r>
          </a:p>
          <a:p>
            <a:pPr>
              <a:buNone/>
            </a:pPr>
            <a:r>
              <a:rPr lang="en-AU" sz="2400" dirty="0" smtClean="0">
                <a:solidFill>
                  <a:schemeClr val="bg2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Java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648200" cy="475615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nn-NO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void prefetchObjects</a:t>
            </a:r>
            <a:r>
              <a:rPr lang="nn-NO" sz="2400" b="1" dirty="0" smtClean="0">
                <a:latin typeface="Consolas" pitchFamily="49" charset="0"/>
              </a:rPr>
              <a:t>(</a:t>
            </a:r>
          </a:p>
          <a:p>
            <a:pPr>
              <a:buNone/>
            </a:pPr>
            <a:r>
              <a:rPr lang="nn-NO" sz="2400" b="1" dirty="0" smtClean="0">
                <a:latin typeface="Consolas" pitchFamily="49" charset="0"/>
              </a:rPr>
              <a:t> </a:t>
            </a:r>
            <a:r>
              <a:rPr lang="en-AU" sz="2400" b="1" dirty="0" smtClean="0">
                <a:solidFill>
                  <a:schemeClr val="accent3"/>
                </a:solidFill>
                <a:latin typeface="Consolas" pitchFamily="49" charset="0"/>
              </a:rPr>
              <a:t>?!?</a:t>
            </a:r>
            <a:r>
              <a:rPr lang="nn-NO" sz="2400" b="1" dirty="0" smtClean="0">
                <a:latin typeface="Consolas" pitchFamily="49" charset="0"/>
              </a:rPr>
              <a:t> buffer)</a:t>
            </a:r>
            <a:r>
              <a:rPr lang="nn-NO" sz="2400" dirty="0" smtClean="0">
                <a:latin typeface="Consolas" pitchFamily="49" charset="0"/>
              </a:rPr>
              <a:t> {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for(</a:t>
            </a:r>
            <a:r>
              <a:rPr lang="nn-NO" sz="1900" dirty="0" smtClean="0">
                <a:latin typeface="Consolas" pitchFamily="49" charset="0"/>
              </a:rPr>
              <a:t>int i=0;i&lt;buffer.length;i++</a:t>
            </a:r>
            <a:r>
              <a:rPr lang="nn-NO" sz="2400" dirty="0" smtClean="0">
                <a:latin typeface="Consolas" pitchFamily="49" charset="0"/>
              </a:rPr>
              <a:t>) {</a:t>
            </a: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  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</a:rPr>
              <a:t>    </a:t>
            </a:r>
            <a:r>
              <a:rPr lang="en-AU" sz="2400" b="1" dirty="0" smtClean="0">
                <a:solidFill>
                  <a:schemeClr val="accent3"/>
                </a:solidFill>
                <a:latin typeface="Consolas" pitchFamily="49" charset="0"/>
              </a:rPr>
              <a:t>?!?</a:t>
            </a:r>
            <a:r>
              <a:rPr lang="en-US" sz="2400" b="1" dirty="0" smtClean="0">
                <a:latin typeface="Consolas" pitchFamily="49" charset="0"/>
              </a:rPr>
              <a:t> current = buffer[</a:t>
            </a:r>
            <a:r>
              <a:rPr lang="en-US" sz="2400" b="1" dirty="0" err="1" smtClean="0">
                <a:latin typeface="Consolas" pitchFamily="49" charset="0"/>
              </a:rPr>
              <a:t>i</a:t>
            </a:r>
            <a:r>
              <a:rPr lang="en-US" sz="2400" b="1" dirty="0" smtClean="0"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AU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    </a:t>
            </a:r>
            <a:r>
              <a:rPr lang="en-AU" sz="2400" b="1" dirty="0" smtClean="0">
                <a:solidFill>
                  <a:schemeClr val="bg2"/>
                </a:solidFill>
                <a:latin typeface="Consolas" pitchFamily="49" charset="0"/>
              </a:rPr>
              <a:t>?!?</a:t>
            </a:r>
          </a:p>
          <a:p>
            <a:pPr>
              <a:buNone/>
            </a:pPr>
            <a:endParaRPr lang="en-AU" sz="2400" b="1" dirty="0" smtClean="0">
              <a:latin typeface="Consolas" pitchFamily="49" charset="0"/>
            </a:endParaRPr>
          </a:p>
          <a:p>
            <a:pPr>
              <a:buNone/>
            </a:pPr>
            <a:endParaRPr lang="en-US" sz="2400" b="1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}</a:t>
            </a: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600200"/>
            <a:ext cx="4038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void prefetchObjects(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OOP *buffer,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int size) 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for(</a:t>
            </a:r>
            <a:r>
              <a:rPr kumimoji="0" lang="nn-N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int i=0;i &lt; size;i++</a:t>
            </a: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OOP o = buffer[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];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asm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volatile(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prefetchnta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(%0)" ::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"r" (o));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“Magic” in </a:t>
            </a:r>
            <a:r>
              <a:rPr lang="en-US" dirty="0" err="1" smtClean="0"/>
              <a:t>JikesRVM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Raw access to memory?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and “magic” (peek &amp; poke)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sz="2400" dirty="0" smtClean="0">
                <a:latin typeface="Consolas" pitchFamily="49" charset="0"/>
                <a:cs typeface="Andale Mono"/>
              </a:rPr>
              <a:t> ref;</a:t>
            </a:r>
          </a:p>
          <a:p>
            <a:pPr>
              <a:buNone/>
            </a:pPr>
            <a:r>
              <a:rPr lang="en-US" sz="2400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sz="2400" dirty="0" smtClean="0">
                <a:latin typeface="Consolas" pitchFamily="49" charset="0"/>
                <a:cs typeface="Andale Mono"/>
              </a:rPr>
              <a:t> value = </a:t>
            </a:r>
            <a:r>
              <a:rPr lang="en-US" sz="2400" dirty="0" err="1" smtClean="0">
                <a:latin typeface="Consolas" pitchFamily="49" charset="0"/>
                <a:cs typeface="Andale Mono"/>
              </a:rPr>
              <a:t>VM_Magic.loadIntAtOffset</a:t>
            </a:r>
            <a:r>
              <a:rPr lang="en-US" sz="2400" dirty="0" smtClean="0">
                <a:latin typeface="Consolas" pitchFamily="49" charset="0"/>
                <a:cs typeface="Andale Mono"/>
              </a:rPr>
              <a:t>(ref, offset);</a:t>
            </a:r>
            <a:endParaRPr lang="en-US" sz="2995" dirty="0" smtClean="0">
              <a:latin typeface="Consolas" pitchFamily="49" charset="0"/>
              <a:cs typeface="Andale Mon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“Magic” in </a:t>
            </a:r>
            <a:r>
              <a:rPr lang="en-US" dirty="0" err="1" smtClean="0"/>
              <a:t>JikesRVM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Raw access to memory?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and “magic” (peek &amp; poke)</a:t>
            </a:r>
          </a:p>
          <a:p>
            <a:r>
              <a:rPr lang="en-US" dirty="0" smtClean="0"/>
              <a:t>Use </a:t>
            </a:r>
            <a:r>
              <a:rPr lang="en-US" b="1" dirty="0" smtClean="0">
                <a:latin typeface="Consolas" pitchFamily="49" charset="0"/>
                <a:cs typeface="Andale Mono"/>
              </a:rPr>
              <a:t>ADDRESS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/>
              <a:t>macro (as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or </a:t>
            </a:r>
            <a:r>
              <a:rPr lang="en-US" b="1" dirty="0" smtClean="0">
                <a:latin typeface="Consolas" pitchFamily="49" charset="0"/>
                <a:cs typeface="Andale Mono"/>
              </a:rPr>
              <a:t>long</a:t>
            </a:r>
            <a:r>
              <a:rPr lang="en-US" dirty="0" smtClean="0"/>
              <a:t>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Andale Mono"/>
              </a:rPr>
              <a:t>ADDRESS </a:t>
            </a:r>
            <a:r>
              <a:rPr lang="en-US" sz="2400" dirty="0" smtClean="0">
                <a:latin typeface="Consolas" pitchFamily="49" charset="0"/>
                <a:cs typeface="Andale Mono"/>
              </a:rPr>
              <a:t>ref;</a:t>
            </a:r>
          </a:p>
          <a:p>
            <a:pPr>
              <a:buNone/>
            </a:pPr>
            <a:r>
              <a:rPr lang="en-US" sz="2400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sz="2400" dirty="0" smtClean="0">
                <a:latin typeface="Consolas" pitchFamily="49" charset="0"/>
                <a:cs typeface="Andale Mono"/>
              </a:rPr>
              <a:t> value = </a:t>
            </a:r>
            <a:r>
              <a:rPr lang="en-US" sz="2400" dirty="0" err="1" smtClean="0">
                <a:latin typeface="Consolas" pitchFamily="49" charset="0"/>
                <a:cs typeface="Andale Mono"/>
              </a:rPr>
              <a:t>VM_Magic.loadIntAtOffset</a:t>
            </a:r>
            <a:r>
              <a:rPr lang="en-US" sz="2400" dirty="0" smtClean="0">
                <a:latin typeface="Consolas" pitchFamily="49" charset="0"/>
                <a:cs typeface="Andale Mono"/>
              </a:rPr>
              <a:t>(ref, offset);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“Magic” in </a:t>
            </a:r>
            <a:r>
              <a:rPr lang="en-US" dirty="0" err="1" smtClean="0"/>
              <a:t>JikesRVM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Raw access to memory?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and “magic” (peek &amp; poke)</a:t>
            </a:r>
          </a:p>
          <a:p>
            <a:r>
              <a:rPr lang="en-US" dirty="0" smtClean="0"/>
              <a:t>Use </a:t>
            </a:r>
            <a:r>
              <a:rPr lang="en-US" b="1" dirty="0" smtClean="0">
                <a:latin typeface="Consolas" pitchFamily="49" charset="0"/>
                <a:cs typeface="Andale Mono"/>
              </a:rPr>
              <a:t>ADDRESS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/>
              <a:t>macro (as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or </a:t>
            </a:r>
            <a:r>
              <a:rPr lang="en-US" b="1" dirty="0" smtClean="0">
                <a:latin typeface="Consolas" pitchFamily="49" charset="0"/>
                <a:cs typeface="Andale Mono"/>
              </a:rPr>
              <a:t>long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magical </a:t>
            </a:r>
            <a:r>
              <a:rPr lang="en-US" b="1" dirty="0" smtClean="0">
                <a:latin typeface="Consolas" pitchFamily="49" charset="0"/>
                <a:cs typeface="Andale Mono"/>
              </a:rPr>
              <a:t>Address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/>
              <a:t>type (~= </a:t>
            </a:r>
            <a:r>
              <a:rPr lang="en-US" b="1" dirty="0" smtClean="0">
                <a:latin typeface="Consolas" pitchFamily="49" charset="0"/>
                <a:cs typeface="Andale Mono"/>
              </a:rPr>
              <a:t>void*</a:t>
            </a:r>
            <a:r>
              <a:rPr lang="en-US" dirty="0" smtClean="0"/>
              <a:t>)</a:t>
            </a:r>
          </a:p>
          <a:p>
            <a:pPr lvl="1"/>
            <a:r>
              <a:rPr lang="en-US" sz="3200" dirty="0" smtClean="0"/>
              <a:t>Typed; magic on “instance”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Andale Mono"/>
              </a:rPr>
              <a:t>Address </a:t>
            </a:r>
            <a:r>
              <a:rPr lang="en-US" sz="2400" dirty="0" smtClean="0">
                <a:latin typeface="Consolas" pitchFamily="49" charset="0"/>
                <a:cs typeface="Andale Mono"/>
              </a:rPr>
              <a:t>ref;</a:t>
            </a:r>
          </a:p>
          <a:p>
            <a:pPr>
              <a:buNone/>
            </a:pPr>
            <a:r>
              <a:rPr lang="en-US" sz="2400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sz="2400" dirty="0" smtClean="0">
                <a:latin typeface="Consolas" pitchFamily="49" charset="0"/>
                <a:cs typeface="Andale Mono"/>
              </a:rPr>
              <a:t> value = </a:t>
            </a:r>
            <a:r>
              <a:rPr lang="en-US" sz="2400" dirty="0" err="1" smtClean="0">
                <a:latin typeface="Consolas" pitchFamily="49" charset="0"/>
                <a:cs typeface="Andale Mono"/>
              </a:rPr>
              <a:t>ref.loadInt</a:t>
            </a:r>
            <a:r>
              <a:rPr lang="en-US" sz="2400" dirty="0" smtClean="0">
                <a:latin typeface="Consolas" pitchFamily="49" charset="0"/>
                <a:cs typeface="Andale Mono"/>
              </a:rPr>
              <a:t>(offset);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“Magic” in </a:t>
            </a:r>
            <a:r>
              <a:rPr lang="en-US" dirty="0" err="1" smtClean="0"/>
              <a:t>JikesRVM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Raw access to memory?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and “magic” (peek &amp; poke)</a:t>
            </a:r>
          </a:p>
          <a:p>
            <a:r>
              <a:rPr lang="en-US" dirty="0" smtClean="0"/>
              <a:t>Use </a:t>
            </a:r>
            <a:r>
              <a:rPr lang="en-US" b="1" dirty="0" smtClean="0">
                <a:latin typeface="Consolas" pitchFamily="49" charset="0"/>
                <a:cs typeface="Andale Mono"/>
              </a:rPr>
              <a:t>ADDRESS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/>
              <a:t>macro (as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US" dirty="0" smtClean="0"/>
              <a:t> or </a:t>
            </a:r>
            <a:r>
              <a:rPr lang="en-US" b="1" dirty="0" smtClean="0">
                <a:latin typeface="Consolas" pitchFamily="49" charset="0"/>
                <a:cs typeface="Andale Mono"/>
              </a:rPr>
              <a:t>long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magical </a:t>
            </a:r>
            <a:r>
              <a:rPr lang="en-US" b="1" dirty="0" smtClean="0">
                <a:latin typeface="Consolas" pitchFamily="49" charset="0"/>
                <a:cs typeface="Andale Mono"/>
              </a:rPr>
              <a:t>Address</a:t>
            </a:r>
            <a:r>
              <a:rPr lang="en-US" dirty="0" smtClean="0">
                <a:latin typeface="Consolas" pitchFamily="49" charset="0"/>
              </a:rPr>
              <a:t> </a:t>
            </a:r>
            <a:r>
              <a:rPr lang="en-US" dirty="0" smtClean="0"/>
              <a:t>type (~= </a:t>
            </a:r>
            <a:r>
              <a:rPr lang="en-US" b="1" dirty="0" smtClean="0">
                <a:latin typeface="Consolas" pitchFamily="49" charset="0"/>
                <a:cs typeface="Andale Mono"/>
              </a:rPr>
              <a:t>void*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</a:t>
            </a:r>
            <a:r>
              <a:rPr lang="en-US" b="1" dirty="0" err="1" smtClean="0">
                <a:latin typeface="Consolas" pitchFamily="49" charset="0"/>
                <a:cs typeface="Andale Mono"/>
              </a:rPr>
              <a:t>ObjectReference</a:t>
            </a:r>
            <a:r>
              <a:rPr lang="en-US" dirty="0" smtClean="0"/>
              <a:t> magic type</a:t>
            </a:r>
          </a:p>
          <a:p>
            <a:pPr lvl="1"/>
            <a:r>
              <a:rPr lang="en-US" dirty="0" smtClean="0"/>
              <a:t>More strongly typed</a:t>
            </a:r>
          </a:p>
          <a:p>
            <a:pPr lvl="1"/>
            <a:r>
              <a:rPr lang="en-US" dirty="0" smtClean="0"/>
              <a:t>Abstracts over mechanism </a:t>
            </a:r>
            <a:r>
              <a:rPr lang="en-US" sz="2000" dirty="0" smtClean="0"/>
              <a:t>(handle/pointer)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Part I</a:t>
            </a:r>
            <a:br>
              <a:rPr lang="en-US" sz="4000" dirty="0" smtClean="0"/>
            </a:br>
            <a:r>
              <a:rPr lang="en-US" sz="4889" dirty="0" smtClean="0"/>
              <a:t/>
            </a:r>
            <a:br>
              <a:rPr lang="en-US" sz="4889" dirty="0" smtClean="0"/>
            </a:br>
            <a:r>
              <a:rPr lang="en-US" sz="5333" dirty="0" err="1" smtClean="0"/>
              <a:t>MMTk</a:t>
            </a:r>
            <a:r>
              <a:rPr lang="en-US" sz="5333" dirty="0" smtClean="0"/>
              <a:t/>
            </a:r>
            <a:br>
              <a:rPr lang="en-US" sz="5333" dirty="0" smtClean="0"/>
            </a:br>
            <a:r>
              <a:rPr lang="en-US" sz="2222" i="1" dirty="0" smtClean="0">
                <a:solidFill>
                  <a:srgbClr val="A5A5A5"/>
                </a:solidFill>
              </a:rPr>
              <a:t>(Flexibility &amp; performance:  oil &amp; water?)</a:t>
            </a:r>
            <a:endParaRPr lang="en-US" sz="2222" i="1" dirty="0">
              <a:solidFill>
                <a:srgbClr val="A5A5A5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Java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648200" cy="47561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nn-NO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void prefetchObjects</a:t>
            </a:r>
            <a:r>
              <a:rPr lang="nn-NO" sz="2400" b="1" dirty="0" smtClean="0">
                <a:latin typeface="Consolas" pitchFamily="49" charset="0"/>
              </a:rPr>
              <a:t>(</a:t>
            </a:r>
          </a:p>
          <a:p>
            <a:pPr>
              <a:buNone/>
            </a:pPr>
            <a:r>
              <a:rPr lang="nn-NO" sz="2400" b="1" dirty="0" smtClean="0">
                <a:latin typeface="Consolas" pitchFamily="49" charset="0"/>
              </a:rPr>
              <a:t>  ObjectReference[] buffer)</a:t>
            </a:r>
            <a:r>
              <a:rPr lang="nn-NO" sz="2400" dirty="0" smtClean="0">
                <a:latin typeface="Consolas" pitchFamily="49" charset="0"/>
              </a:rPr>
              <a:t> {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for(</a:t>
            </a:r>
            <a:r>
              <a:rPr lang="nn-NO" sz="1900" dirty="0" smtClean="0">
                <a:latin typeface="Consolas" pitchFamily="49" charset="0"/>
              </a:rPr>
              <a:t>int i=0;i&lt;buffer.length;i++</a:t>
            </a:r>
            <a:r>
              <a:rPr lang="nn-NO" sz="2400" dirty="0" smtClean="0">
                <a:latin typeface="Consolas" pitchFamily="49" charset="0"/>
              </a:rPr>
              <a:t>) {</a:t>
            </a: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  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</a:rPr>
              <a:t>    </a:t>
            </a:r>
            <a:r>
              <a:rPr lang="en-US" sz="2400" b="1" dirty="0" err="1" smtClean="0">
                <a:latin typeface="Consolas" pitchFamily="49" charset="0"/>
              </a:rPr>
              <a:t>ObjectReference</a:t>
            </a:r>
            <a:r>
              <a:rPr lang="en-US" sz="2400" b="1" dirty="0" smtClean="0">
                <a:latin typeface="Consolas" pitchFamily="49" charset="0"/>
              </a:rPr>
              <a:t> current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</a:rPr>
              <a:t>      = buffer[</a:t>
            </a:r>
            <a:r>
              <a:rPr lang="en-US" sz="2400" b="1" dirty="0" err="1" smtClean="0">
                <a:latin typeface="Consolas" pitchFamily="49" charset="0"/>
              </a:rPr>
              <a:t>i</a:t>
            </a:r>
            <a:r>
              <a:rPr lang="en-US" sz="2400" b="1" dirty="0" smtClean="0"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AU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    </a:t>
            </a:r>
            <a:r>
              <a:rPr lang="en-AU" sz="2400" b="1" dirty="0" smtClean="0">
                <a:solidFill>
                  <a:schemeClr val="accent3"/>
                </a:solidFill>
                <a:latin typeface="Consolas" pitchFamily="49" charset="0"/>
              </a:rPr>
              <a:t>?!?</a:t>
            </a:r>
          </a:p>
          <a:p>
            <a:pPr>
              <a:buNone/>
            </a:pPr>
            <a:endParaRPr lang="en-AU" sz="2400" b="1" dirty="0" smtClean="0">
              <a:latin typeface="Consolas" pitchFamily="49" charset="0"/>
            </a:endParaRPr>
          </a:p>
          <a:p>
            <a:pPr>
              <a:buNone/>
            </a:pPr>
            <a:endParaRPr lang="en-US" sz="2400" b="1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}</a:t>
            </a: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600200"/>
            <a:ext cx="4038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void prefetchObjects(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OOP *buffer,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int size) 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for(</a:t>
            </a:r>
            <a:r>
              <a:rPr kumimoji="0" lang="nn-N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int i=0;i &lt; size;i++</a:t>
            </a: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OOP o = buffer[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];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asm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volatile(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prefetchnta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(%0)" ::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"r" (o));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Intrinsics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Contract between user and compiler</a:t>
            </a:r>
          </a:p>
          <a:p>
            <a:pPr lvl="1"/>
            <a:r>
              <a:rPr lang="en-US" dirty="0" smtClean="0"/>
              <a:t>Implement semantics beyond language</a:t>
            </a:r>
          </a:p>
          <a:p>
            <a:pPr lvl="1"/>
            <a:r>
              <a:rPr lang="en-US" dirty="0" smtClean="0"/>
              <a:t>Requires co-operation of compiler writer</a:t>
            </a:r>
          </a:p>
          <a:p>
            <a:r>
              <a:rPr lang="en-US" dirty="0" smtClean="0"/>
              <a:t>Canonical </a:t>
            </a:r>
            <a:r>
              <a:rPr lang="en-US" dirty="0" err="1" smtClean="0"/>
              <a:t>intrinsics</a:t>
            </a:r>
            <a:endParaRPr lang="en-US" dirty="0" smtClean="0"/>
          </a:p>
          <a:p>
            <a:pPr lvl="1">
              <a:buNone/>
            </a:pPr>
            <a:r>
              <a:rPr lang="en-US" sz="2400" b="1" dirty="0" smtClean="0">
                <a:latin typeface="Consolas" pitchFamily="49" charset="0"/>
                <a:cs typeface="Andale Mono"/>
              </a:rPr>
              <a:t>class</a:t>
            </a:r>
            <a:r>
              <a:rPr lang="en-US" sz="2400" dirty="0" smtClean="0">
                <a:latin typeface="Consolas" pitchFamily="49" charset="0"/>
                <a:cs typeface="Andale Mono"/>
              </a:rPr>
              <a:t> </a:t>
            </a:r>
            <a:r>
              <a:rPr lang="en-US" sz="2400" dirty="0" err="1" smtClean="0">
                <a:latin typeface="Consolas" pitchFamily="49" charset="0"/>
                <a:cs typeface="Andale Mono"/>
              </a:rPr>
              <a:t>ObjectReference</a:t>
            </a:r>
            <a:r>
              <a:rPr lang="en-US" sz="2400" dirty="0" smtClean="0">
                <a:latin typeface="Consolas" pitchFamily="49" charset="0"/>
                <a:cs typeface="Andale Mono"/>
              </a:rPr>
              <a:t> {</a:t>
            </a:r>
          </a:p>
          <a:p>
            <a:pPr lvl="1">
              <a:buNone/>
            </a:pPr>
            <a:r>
              <a:rPr lang="en-AU" sz="2400" dirty="0" smtClean="0">
                <a:latin typeface="Consolas" pitchFamily="49" charset="0"/>
                <a:cs typeface="Andale Mono"/>
              </a:rPr>
              <a:t>  ...</a:t>
            </a:r>
            <a:endParaRPr lang="en-US" sz="2400" dirty="0" smtClean="0">
              <a:latin typeface="Consolas" pitchFamily="49" charset="0"/>
              <a:cs typeface="Andale Mono"/>
            </a:endParaRPr>
          </a:p>
          <a:p>
            <a:pPr lvl="1">
              <a:buNone/>
            </a:pPr>
            <a:r>
              <a:rPr lang="en-US" sz="2400" dirty="0" smtClean="0">
                <a:latin typeface="Consolas" pitchFamily="49" charset="0"/>
                <a:cs typeface="Andale Mono"/>
              </a:rPr>
              <a:t>  @Intrinsic{</a:t>
            </a:r>
            <a:r>
              <a:rPr lang="en-US" sz="2400" dirty="0" err="1" smtClean="0">
                <a:latin typeface="Consolas" pitchFamily="49" charset="0"/>
                <a:cs typeface="Andale Mono"/>
              </a:rPr>
              <a:t>Prefetch</a:t>
            </a:r>
            <a:r>
              <a:rPr lang="en-US" sz="2400" dirty="0" smtClean="0">
                <a:latin typeface="Consolas" pitchFamily="49" charset="0"/>
                <a:cs typeface="Andale Mono"/>
              </a:rPr>
              <a:t>}</a:t>
            </a:r>
          </a:p>
          <a:p>
            <a:pPr lvl="1">
              <a:buNone/>
            </a:pPr>
            <a:r>
              <a:rPr lang="en-US" sz="2400" b="1" dirty="0" smtClean="0">
                <a:latin typeface="Consolas" pitchFamily="49" charset="0"/>
                <a:cs typeface="Andale Mono"/>
              </a:rPr>
              <a:t>  void </a:t>
            </a:r>
            <a:r>
              <a:rPr lang="en-US" sz="2400" dirty="0" err="1" smtClean="0">
                <a:latin typeface="Consolas" pitchFamily="49" charset="0"/>
                <a:cs typeface="Andale Mono"/>
              </a:rPr>
              <a:t>prefetch</a:t>
            </a:r>
            <a:r>
              <a:rPr lang="en-US" sz="2400" dirty="0" smtClean="0">
                <a:latin typeface="Consolas" pitchFamily="49" charset="0"/>
                <a:cs typeface="Andale Mono"/>
              </a:rPr>
              <a:t>() {} // empty</a:t>
            </a:r>
          </a:p>
          <a:p>
            <a:pPr lvl="1">
              <a:buNone/>
            </a:pPr>
            <a:r>
              <a:rPr lang="en-AU" sz="2400" dirty="0" smtClean="0">
                <a:latin typeface="Consolas" pitchFamily="49" charset="0"/>
                <a:cs typeface="Andale Mono"/>
              </a:rPr>
              <a:t>  ...</a:t>
            </a:r>
            <a:endParaRPr lang="en-US" sz="2400" dirty="0" smtClean="0">
              <a:latin typeface="Consolas" pitchFamily="49" charset="0"/>
              <a:cs typeface="Andale Mono"/>
            </a:endParaRPr>
          </a:p>
          <a:p>
            <a:pPr lvl="1">
              <a:buNone/>
            </a:pPr>
            <a:r>
              <a:rPr lang="en-US" sz="2400" dirty="0" smtClean="0">
                <a:latin typeface="Consolas" pitchFamily="49" charset="0"/>
                <a:cs typeface="Andale Mono"/>
              </a:rPr>
              <a:t>} </a:t>
            </a:r>
          </a:p>
          <a:p>
            <a:r>
              <a:rPr lang="en-US" dirty="0" smtClean="0"/>
              <a:t>Express intrinsic abstractly</a:t>
            </a:r>
          </a:p>
          <a:p>
            <a:pPr lvl="1"/>
            <a:r>
              <a:rPr lang="en-AU" dirty="0" smtClean="0"/>
              <a:t>e.g., Intermediate language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41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553200" y="3500438"/>
          <a:ext cx="1909786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9786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Intrinsics</a:t>
                      </a:r>
                      <a:endParaRPr lang="en-A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i="0" dirty="0" err="1" smtClean="0">
                          <a:latin typeface="Consolas" pitchFamily="49" charset="0"/>
                        </a:rPr>
                        <a:t>Prefetch</a:t>
                      </a:r>
                      <a:endParaRPr lang="en-US" sz="2400" b="1" i="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dirty="0" err="1" smtClean="0">
                          <a:latin typeface="Consolas" pitchFamily="49" charset="0"/>
                        </a:rPr>
                        <a:t>LoadInt</a:t>
                      </a:r>
                      <a:endParaRPr lang="en-US" sz="2400" dirty="0">
                        <a:latin typeface="Consolas" pitchFamily="49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...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4429124" y="4143380"/>
            <a:ext cx="212407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Java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648200" cy="4756151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endParaRPr lang="nn-NO" sz="2400" dirty="0" smtClean="0">
              <a:solidFill>
                <a:schemeClr val="bg2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void prefetchObjects</a:t>
            </a:r>
            <a:r>
              <a:rPr lang="nn-NO" sz="2400" b="1" dirty="0" smtClean="0">
                <a:solidFill>
                  <a:schemeClr val="bg2"/>
                </a:solidFill>
                <a:latin typeface="Consolas" pitchFamily="49" charset="0"/>
              </a:rPr>
              <a:t>(</a:t>
            </a:r>
          </a:p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  ObjectReference[] buffer</a:t>
            </a:r>
            <a:r>
              <a:rPr lang="nn-NO" sz="2400" b="1" dirty="0" smtClean="0">
                <a:solidFill>
                  <a:schemeClr val="bg2"/>
                </a:solidFill>
                <a:latin typeface="Consolas" pitchFamily="49" charset="0"/>
              </a:rPr>
              <a:t>)</a:t>
            </a: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 {</a:t>
            </a:r>
          </a:p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  </a:t>
            </a:r>
          </a:p>
          <a:p>
            <a:pPr>
              <a:buNone/>
            </a:pP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  for(</a:t>
            </a:r>
            <a:r>
              <a:rPr lang="nn-NO" sz="1900" dirty="0" smtClean="0">
                <a:solidFill>
                  <a:schemeClr val="bg2"/>
                </a:solidFill>
                <a:latin typeface="Consolas" pitchFamily="49" charset="0"/>
              </a:rPr>
              <a:t>int i=0;i&lt;buffer.length;i++</a:t>
            </a:r>
            <a:r>
              <a:rPr lang="nn-NO" sz="2400" dirty="0" smtClean="0">
                <a:solidFill>
                  <a:schemeClr val="bg2"/>
                </a:solidFill>
                <a:latin typeface="Consolas" pitchFamily="49" charset="0"/>
              </a:rPr>
              <a:t>) {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2"/>
                </a:solidFill>
                <a:latin typeface="Consolas" pitchFamily="49" charset="0"/>
              </a:rPr>
              <a:t>    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ObjectReference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current</a:t>
            </a: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    = buffer[</a:t>
            </a:r>
            <a:r>
              <a:rPr lang="en-US" sz="2400" dirty="0" err="1" smtClean="0">
                <a:solidFill>
                  <a:schemeClr val="bg2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AU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    </a:t>
            </a:r>
            <a:r>
              <a:rPr lang="en-AU" sz="2400" b="1" dirty="0" err="1" smtClean="0">
                <a:latin typeface="Consolas" pitchFamily="49" charset="0"/>
              </a:rPr>
              <a:t>current.prefetch</a:t>
            </a:r>
            <a:r>
              <a:rPr lang="en-AU" sz="2400" b="1" dirty="0" smtClean="0">
                <a:latin typeface="Consolas" pitchFamily="49" charset="0"/>
              </a:rPr>
              <a:t>();</a:t>
            </a:r>
          </a:p>
          <a:p>
            <a:pPr>
              <a:buNone/>
            </a:pPr>
            <a:endParaRPr lang="en-AU" sz="2400" b="1" dirty="0" smtClean="0">
              <a:solidFill>
                <a:schemeClr val="bg2"/>
              </a:solidFill>
              <a:latin typeface="Consolas" pitchFamily="49" charset="0"/>
            </a:endParaRPr>
          </a:p>
          <a:p>
            <a:pPr>
              <a:buNone/>
            </a:pPr>
            <a:endParaRPr lang="en-US" sz="2400" b="1" dirty="0" smtClean="0">
              <a:solidFill>
                <a:schemeClr val="bg2"/>
              </a:solidFill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bg2"/>
                </a:solidFill>
                <a:latin typeface="Consolas" pitchFamily="49" charset="0"/>
              </a:rPr>
              <a:t>  }</a:t>
            </a:r>
          </a:p>
          <a:p>
            <a:pPr>
              <a:buNone/>
            </a:pPr>
            <a:r>
              <a:rPr lang="en-AU" sz="2400" dirty="0" smtClean="0">
                <a:solidFill>
                  <a:schemeClr val="bg2"/>
                </a:solidFill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600200"/>
            <a:ext cx="4038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void prefetchObjects(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OOP *buffer,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int size) 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for(</a:t>
            </a:r>
            <a:r>
              <a:rPr kumimoji="0" lang="nn-NO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int i=0;i &lt; size;i++</a:t>
            </a: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OOP o = buffer[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];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asm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volatile(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prefetchnta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(%0)" ::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"r" (o));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8029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/>
              <a:t>Other performance overheads?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Regimes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Scoped semantic change</a:t>
            </a:r>
          </a:p>
          <a:p>
            <a:pPr lvl="1"/>
            <a:r>
              <a:rPr lang="en-US" dirty="0" smtClean="0"/>
              <a:t>Additive</a:t>
            </a:r>
          </a:p>
          <a:p>
            <a:pPr lvl="2"/>
            <a:r>
              <a:rPr lang="en-US" dirty="0" err="1" smtClean="0">
                <a:latin typeface="Consolas" pitchFamily="49" charset="0"/>
                <a:cs typeface="Andale Mono"/>
              </a:rPr>
              <a:t>UncheckedCast</a:t>
            </a:r>
            <a:r>
              <a:rPr lang="en-US" dirty="0" smtClean="0">
                <a:latin typeface="Consolas" pitchFamily="49" charset="0"/>
                <a:cs typeface="Andale Mono"/>
              </a:rPr>
              <a:t> </a:t>
            </a:r>
            <a:r>
              <a:rPr lang="en-US" dirty="0" smtClean="0">
                <a:cs typeface="Andale Mono"/>
              </a:rPr>
              <a:t>(allow certain </a:t>
            </a:r>
            <a:r>
              <a:rPr lang="en-US" dirty="0" err="1" smtClean="0">
                <a:cs typeface="Andale Mono"/>
              </a:rPr>
              <a:t>intrinsics</a:t>
            </a:r>
            <a:r>
              <a:rPr lang="en-US" dirty="0" smtClean="0">
                <a:cs typeface="Andale Mono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Subtractive</a:t>
            </a:r>
          </a:p>
          <a:p>
            <a:pPr lvl="2"/>
            <a:r>
              <a:rPr lang="en-US" dirty="0" err="1" smtClean="0">
                <a:latin typeface="Consolas" pitchFamily="49" charset="0"/>
                <a:cs typeface="Andale Mono"/>
              </a:rPr>
              <a:t>NoNew</a:t>
            </a:r>
            <a:r>
              <a:rPr lang="en-US" dirty="0" smtClean="0">
                <a:latin typeface="Andale Mono"/>
                <a:cs typeface="Andale Mono"/>
              </a:rPr>
              <a:t> </a:t>
            </a:r>
            <a:r>
              <a:rPr lang="en-US" dirty="0" smtClean="0">
                <a:cs typeface="Andale Mono"/>
              </a:rPr>
              <a:t>(allocation via </a:t>
            </a:r>
            <a:r>
              <a:rPr lang="en-US" dirty="0" smtClean="0">
                <a:latin typeface="Consolas" pitchFamily="49" charset="0"/>
                <a:cs typeface="Andale Mono"/>
              </a:rPr>
              <a:t>new() </a:t>
            </a:r>
            <a:r>
              <a:rPr lang="en-US" dirty="0" smtClean="0">
                <a:cs typeface="Andale Mono"/>
              </a:rPr>
              <a:t>not permitted)</a:t>
            </a:r>
            <a:endParaRPr lang="en-US" dirty="0" smtClean="0">
              <a:latin typeface="Andale Mono"/>
              <a:cs typeface="Andale Mono"/>
            </a:endParaRPr>
          </a:p>
          <a:p>
            <a:pPr lvl="1"/>
            <a:r>
              <a:rPr lang="en-US" dirty="0" smtClean="0"/>
              <a:t>Other</a:t>
            </a:r>
          </a:p>
          <a:p>
            <a:pPr lvl="2"/>
            <a:r>
              <a:rPr lang="en-US" dirty="0" err="1" smtClean="0">
                <a:latin typeface="Consolas" pitchFamily="49" charset="0"/>
                <a:cs typeface="Andale Mono"/>
              </a:rPr>
              <a:t>SpillAllRegisters</a:t>
            </a:r>
            <a:endParaRPr lang="en-US" dirty="0" smtClean="0">
              <a:latin typeface="Consolas" pitchFamily="49" charset="0"/>
              <a:cs typeface="Andale Mono"/>
            </a:endParaRPr>
          </a:p>
          <a:p>
            <a:pPr lvl="2"/>
            <a:r>
              <a:rPr lang="en-US" dirty="0" err="1" smtClean="0">
                <a:latin typeface="Consolas" pitchFamily="49" charset="0"/>
                <a:cs typeface="Andale Mono"/>
              </a:rPr>
              <a:t>NoGCYield</a:t>
            </a:r>
            <a:endParaRPr lang="en-US" dirty="0" smtClean="0">
              <a:latin typeface="Consolas" pitchFamily="49" charset="0"/>
              <a:cs typeface="Andale Mono"/>
            </a:endParaRPr>
          </a:p>
          <a:p>
            <a:pPr lvl="2"/>
            <a:r>
              <a:rPr lang="en-AU" dirty="0" err="1" smtClean="0">
                <a:latin typeface="Consolas" pitchFamily="49" charset="0"/>
                <a:cs typeface="Andale Mono"/>
              </a:rPr>
              <a:t>NoBoundsChecks</a:t>
            </a:r>
            <a:endParaRPr lang="en-US" dirty="0" smtClean="0">
              <a:latin typeface="Consolas" pitchFamily="49" charset="0"/>
              <a:cs typeface="Andale Mono"/>
            </a:endParaRPr>
          </a:p>
          <a:p>
            <a:pPr lvl="2"/>
            <a:endParaRPr lang="en-US" dirty="0">
              <a:cs typeface="Andale Mon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Both Versions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4648200" cy="475615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@NoBoundsCheck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void prefetchObjects</a:t>
            </a:r>
            <a:r>
              <a:rPr lang="nn-NO" sz="2400" b="1" dirty="0" smtClean="0">
                <a:latin typeface="Consolas" pitchFamily="49" charset="0"/>
              </a:rPr>
              <a:t>(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ObjectReference[] buffer</a:t>
            </a:r>
            <a:r>
              <a:rPr lang="nn-NO" sz="2400" b="1" dirty="0" smtClean="0">
                <a:latin typeface="Consolas" pitchFamily="49" charset="0"/>
              </a:rPr>
              <a:t>)</a:t>
            </a:r>
            <a:r>
              <a:rPr lang="nn-NO" sz="2400" dirty="0" smtClean="0">
                <a:latin typeface="Consolas" pitchFamily="49" charset="0"/>
              </a:rPr>
              <a:t> {</a:t>
            </a: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</a:t>
            </a:r>
          </a:p>
          <a:p>
            <a:pPr>
              <a:buNone/>
            </a:pPr>
            <a:endParaRPr lang="nn-NO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nn-NO" sz="2400" dirty="0" smtClean="0">
                <a:latin typeface="Consolas" pitchFamily="49" charset="0"/>
              </a:rPr>
              <a:t>  for(</a:t>
            </a:r>
            <a:r>
              <a:rPr lang="nn-NO" sz="1600" dirty="0" smtClean="0">
                <a:latin typeface="Consolas" pitchFamily="49" charset="0"/>
              </a:rPr>
              <a:t>int i=0;i&lt;buffer.length;i++</a:t>
            </a:r>
            <a:r>
              <a:rPr lang="nn-NO" sz="2100" dirty="0" smtClean="0">
                <a:latin typeface="Consolas" pitchFamily="49" charset="0"/>
              </a:rPr>
              <a:t>) </a:t>
            </a:r>
            <a:r>
              <a:rPr lang="nn-NO" sz="2400" dirty="0" smtClean="0">
                <a:latin typeface="Consolas" pitchFamily="49" charset="0"/>
              </a:rPr>
              <a:t>{</a:t>
            </a: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  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</a:rPr>
              <a:t>ObjectReference</a:t>
            </a:r>
            <a:r>
              <a:rPr lang="en-US" sz="2400" dirty="0" smtClean="0">
                <a:latin typeface="Consolas" pitchFamily="49" charset="0"/>
              </a:rPr>
              <a:t> current</a:t>
            </a: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    = buffer[</a:t>
            </a:r>
            <a:r>
              <a:rPr lang="en-US" sz="2400" dirty="0" err="1" smtClean="0">
                <a:latin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</a:rPr>
              <a:t>];</a:t>
            </a:r>
          </a:p>
          <a:p>
            <a:pPr>
              <a:buNone/>
            </a:pPr>
            <a:endParaRPr lang="en-AU" sz="2400" dirty="0" smtClean="0">
              <a:latin typeface="Consolas" pitchFamily="49" charset="0"/>
            </a:endParaRP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    </a:t>
            </a:r>
            <a:r>
              <a:rPr lang="en-AU" sz="2400" dirty="0" err="1" smtClean="0">
                <a:latin typeface="Consolas" pitchFamily="49" charset="0"/>
              </a:rPr>
              <a:t>current.prefetch</a:t>
            </a:r>
            <a:r>
              <a:rPr lang="en-AU" sz="2400" dirty="0" smtClean="0">
                <a:latin typeface="Consolas" pitchFamily="49" charset="0"/>
              </a:rPr>
              <a:t>();</a:t>
            </a:r>
          </a:p>
          <a:p>
            <a:pPr>
              <a:buNone/>
            </a:pPr>
            <a:endParaRPr lang="en-AU" sz="2400" b="1" dirty="0" smtClean="0">
              <a:latin typeface="Consolas" pitchFamily="49" charset="0"/>
            </a:endParaRPr>
          </a:p>
          <a:p>
            <a:pPr>
              <a:buNone/>
            </a:pPr>
            <a:endParaRPr lang="en-US" sz="2400" b="1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2400" dirty="0" smtClean="0">
                <a:latin typeface="Consolas" pitchFamily="49" charset="0"/>
              </a:rPr>
              <a:t>  }</a:t>
            </a:r>
          </a:p>
          <a:p>
            <a:pPr>
              <a:buNone/>
            </a:pPr>
            <a:r>
              <a:rPr lang="en-AU" sz="2400" dirty="0" smtClean="0">
                <a:latin typeface="Consolas" pitchFamily="49" charset="0"/>
              </a:rPr>
              <a:t>}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105400" y="1600200"/>
            <a:ext cx="4038600" cy="47561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void prefetchObjects(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OOP *buffer,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int size) 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n-NO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for(</a:t>
            </a:r>
            <a:r>
              <a:rPr kumimoji="0" lang="nn-NO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int i=0;i &lt; size;i++</a:t>
            </a:r>
            <a:r>
              <a:rPr kumimoji="0" lang="nn-NO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){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OOP o = buffer[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];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nsolas" pitchFamily="49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asm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volatile(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prefetchnta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(%0)" ::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    "r" (o));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  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AU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nsolas" pitchFamily="49" charset="0"/>
                <a:ea typeface="+mn-ea"/>
                <a:cs typeface="+mn-cs"/>
              </a:rPr>
              <a:t>}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>
                <a:latin typeface="Consolas" pitchFamily="49" charset="0"/>
              </a:rPr>
              <a:t>ObjectReference</a:t>
            </a:r>
            <a:r>
              <a:rPr lang="en-AU" dirty="0" smtClean="0"/>
              <a:t>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Insulates from implementation</a:t>
            </a:r>
            <a:endParaRPr lang="en-US" dirty="0" smtClean="0"/>
          </a:p>
          <a:p>
            <a:r>
              <a:rPr lang="en-AU" dirty="0" smtClean="0"/>
              <a:t>Handles?</a:t>
            </a:r>
          </a:p>
          <a:p>
            <a:pPr>
              <a:buNone/>
            </a:pPr>
            <a:r>
              <a:rPr lang="en-US" b="1" dirty="0" smtClean="0">
                <a:latin typeface="Consolas" pitchFamily="49" charset="0"/>
                <a:cs typeface="Andale Mono"/>
              </a:rPr>
              <a:t>	class</a:t>
            </a:r>
            <a:r>
              <a:rPr lang="en-US" dirty="0" smtClean="0">
                <a:latin typeface="Consolas" pitchFamily="49" charset="0"/>
                <a:cs typeface="Andale Mono"/>
              </a:rPr>
              <a:t> </a:t>
            </a:r>
            <a:r>
              <a:rPr lang="en-US" dirty="0" err="1" smtClean="0">
                <a:latin typeface="Consolas" pitchFamily="49" charset="0"/>
                <a:cs typeface="Andale Mono"/>
              </a:rPr>
              <a:t>ObjectReference</a:t>
            </a:r>
            <a:r>
              <a:rPr lang="en-US" dirty="0" smtClean="0">
                <a:latin typeface="Consolas" pitchFamily="49" charset="0"/>
                <a:cs typeface="Andale Mono"/>
              </a:rPr>
              <a:t> {</a:t>
            </a:r>
          </a:p>
          <a:p>
            <a:pPr>
              <a:buNone/>
            </a:pPr>
            <a:r>
              <a:rPr lang="en-AU" dirty="0" smtClean="0">
                <a:latin typeface="Consolas" pitchFamily="49" charset="0"/>
                <a:cs typeface="Andale Mono"/>
              </a:rPr>
              <a:t>	  </a:t>
            </a:r>
            <a:r>
              <a:rPr lang="en-AU" b="1" dirty="0" err="1" smtClean="0">
                <a:latin typeface="Consolas" pitchFamily="49" charset="0"/>
                <a:cs typeface="Andale Mono"/>
              </a:rPr>
              <a:t>int</a:t>
            </a:r>
            <a:r>
              <a:rPr lang="en-AU" b="1" dirty="0" smtClean="0">
                <a:latin typeface="Consolas" pitchFamily="49" charset="0"/>
                <a:cs typeface="Andale Mono"/>
              </a:rPr>
              <a:t> </a:t>
            </a:r>
            <a:r>
              <a:rPr lang="en-AU" dirty="0" smtClean="0">
                <a:latin typeface="Consolas" pitchFamily="49" charset="0"/>
                <a:cs typeface="Andale Mono"/>
              </a:rPr>
              <a:t>handle;</a:t>
            </a:r>
            <a:endParaRPr lang="en-US" dirty="0" smtClean="0">
              <a:latin typeface="Consolas" pitchFamily="49" charset="0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Andale Mono"/>
              </a:rPr>
              <a:t>	  </a:t>
            </a:r>
            <a:r>
              <a:rPr lang="en-US" b="1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void </a:t>
            </a:r>
            <a:r>
              <a:rPr lang="en-US" dirty="0" err="1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prefetch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() {</a:t>
            </a:r>
          </a:p>
          <a:p>
            <a:pPr>
              <a:buNone/>
            </a:pP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	    </a:t>
            </a:r>
            <a:r>
              <a:rPr lang="en-AU" dirty="0" err="1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getPayload</a:t>
            </a: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().</a:t>
            </a:r>
            <a:r>
              <a:rPr lang="en-AU" dirty="0" err="1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prefetch</a:t>
            </a: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();</a:t>
            </a:r>
          </a:p>
          <a:p>
            <a:pPr>
              <a:buNone/>
            </a:pP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	  }</a:t>
            </a:r>
          </a:p>
          <a:p>
            <a:pPr>
              <a:buNone/>
            </a:pPr>
            <a:r>
              <a:rPr lang="en-AU" dirty="0" smtClean="0">
                <a:latin typeface="Consolas" pitchFamily="49" charset="0"/>
                <a:cs typeface="Andale Mono"/>
              </a:rPr>
              <a:t>    </a:t>
            </a:r>
            <a:r>
              <a:rPr lang="en-AU" b="1" dirty="0" smtClean="0">
                <a:latin typeface="Consolas" pitchFamily="49" charset="0"/>
                <a:cs typeface="Andale Mono"/>
              </a:rPr>
              <a:t>Address </a:t>
            </a:r>
            <a:r>
              <a:rPr lang="en-AU" dirty="0" err="1" smtClean="0">
                <a:latin typeface="Consolas" pitchFamily="49" charset="0"/>
                <a:cs typeface="Andale Mono"/>
              </a:rPr>
              <a:t>getPayload</a:t>
            </a:r>
            <a:r>
              <a:rPr lang="en-AU" dirty="0" smtClean="0">
                <a:latin typeface="Consolas" pitchFamily="49" charset="0"/>
                <a:cs typeface="Andale Mono"/>
              </a:rPr>
              <a:t>() { ... }</a:t>
            </a:r>
            <a:endParaRPr lang="en-US" dirty="0" smtClean="0">
              <a:latin typeface="Consolas" pitchFamily="49" charset="0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Andale Mono"/>
              </a:rPr>
              <a:t>	}</a:t>
            </a:r>
          </a:p>
          <a:p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>
                <a:latin typeface="Consolas" pitchFamily="49" charset="0"/>
              </a:rPr>
              <a:t>ObjectReference</a:t>
            </a:r>
            <a:r>
              <a:rPr lang="en-AU" dirty="0" smtClean="0"/>
              <a:t>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Insulates from implementation</a:t>
            </a:r>
            <a:endParaRPr lang="en-US" dirty="0" smtClean="0"/>
          </a:p>
          <a:p>
            <a:r>
              <a:rPr lang="en-AU" dirty="0" smtClean="0"/>
              <a:t>Handles?</a:t>
            </a:r>
          </a:p>
          <a:p>
            <a:pPr>
              <a:buNone/>
            </a:pPr>
            <a:r>
              <a:rPr lang="en-US" b="1" dirty="0" smtClean="0">
                <a:latin typeface="Consolas" pitchFamily="49" charset="0"/>
                <a:cs typeface="Andale Mono"/>
              </a:rPr>
              <a:t>	</a:t>
            </a:r>
            <a:r>
              <a:rPr lang="en-US" b="1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class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ObjectReference</a:t>
            </a: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 {</a:t>
            </a:r>
          </a:p>
          <a:p>
            <a:pPr>
              <a:buNone/>
            </a:pP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	  </a:t>
            </a:r>
            <a:r>
              <a:rPr lang="en-AU" b="1" dirty="0" err="1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int</a:t>
            </a:r>
            <a:r>
              <a:rPr lang="en-AU" b="1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 </a:t>
            </a: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handle;</a:t>
            </a:r>
            <a:endParaRPr lang="en-US" dirty="0" smtClean="0">
              <a:solidFill>
                <a:schemeClr val="bg2"/>
              </a:solidFill>
              <a:latin typeface="Consolas" pitchFamily="49" charset="0"/>
              <a:cs typeface="Andale Mono"/>
            </a:endParaRPr>
          </a:p>
          <a:p>
            <a:pPr>
              <a:buNone/>
            </a:pPr>
            <a:r>
              <a:rPr lang="en-US" dirty="0" smtClean="0">
                <a:latin typeface="Consolas" pitchFamily="49" charset="0"/>
                <a:cs typeface="Andale Mono"/>
              </a:rPr>
              <a:t>	  </a:t>
            </a:r>
            <a:r>
              <a:rPr lang="en-US" b="1" dirty="0" smtClean="0">
                <a:latin typeface="Consolas" pitchFamily="49" charset="0"/>
                <a:cs typeface="Andale Mono"/>
              </a:rPr>
              <a:t>void </a:t>
            </a:r>
            <a:r>
              <a:rPr lang="en-US" dirty="0" err="1" smtClean="0">
                <a:latin typeface="Consolas" pitchFamily="49" charset="0"/>
                <a:cs typeface="Andale Mono"/>
              </a:rPr>
              <a:t>prefetch</a:t>
            </a:r>
            <a:r>
              <a:rPr lang="en-US" dirty="0" smtClean="0">
                <a:latin typeface="Consolas" pitchFamily="49" charset="0"/>
                <a:cs typeface="Andale Mono"/>
              </a:rPr>
              <a:t>() {</a:t>
            </a:r>
          </a:p>
          <a:p>
            <a:pPr>
              <a:buNone/>
            </a:pPr>
            <a:r>
              <a:rPr lang="en-AU" dirty="0" smtClean="0">
                <a:latin typeface="Consolas" pitchFamily="49" charset="0"/>
                <a:cs typeface="Andale Mono"/>
              </a:rPr>
              <a:t>	    </a:t>
            </a:r>
            <a:r>
              <a:rPr lang="en-AU" dirty="0" err="1" smtClean="0">
                <a:latin typeface="Consolas" pitchFamily="49" charset="0"/>
                <a:cs typeface="Andale Mono"/>
              </a:rPr>
              <a:t>getPayload</a:t>
            </a:r>
            <a:r>
              <a:rPr lang="en-AU" dirty="0" smtClean="0">
                <a:latin typeface="Consolas" pitchFamily="49" charset="0"/>
                <a:cs typeface="Andale Mono"/>
              </a:rPr>
              <a:t>().</a:t>
            </a:r>
            <a:r>
              <a:rPr lang="en-AU" dirty="0" err="1" smtClean="0">
                <a:latin typeface="Consolas" pitchFamily="49" charset="0"/>
                <a:cs typeface="Andale Mono"/>
              </a:rPr>
              <a:t>prefetch</a:t>
            </a:r>
            <a:r>
              <a:rPr lang="en-AU" dirty="0" smtClean="0">
                <a:latin typeface="Consolas" pitchFamily="49" charset="0"/>
                <a:cs typeface="Andale Mono"/>
              </a:rPr>
              <a:t>();</a:t>
            </a:r>
          </a:p>
          <a:p>
            <a:pPr>
              <a:buNone/>
            </a:pPr>
            <a:r>
              <a:rPr lang="en-AU" dirty="0" smtClean="0">
                <a:latin typeface="Consolas" pitchFamily="49" charset="0"/>
                <a:cs typeface="Andale Mono"/>
              </a:rPr>
              <a:t>	  }</a:t>
            </a:r>
          </a:p>
          <a:p>
            <a:pPr>
              <a:buNone/>
            </a:pPr>
            <a:r>
              <a:rPr lang="en-A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 pitchFamily="49" charset="0"/>
                <a:cs typeface="Andale Mono"/>
              </a:rPr>
              <a:t>    </a:t>
            </a:r>
            <a:r>
              <a:rPr lang="en-AU" b="1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Address </a:t>
            </a:r>
            <a:r>
              <a:rPr lang="en-AU" dirty="0" err="1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getPayload</a:t>
            </a:r>
            <a:r>
              <a:rPr lang="en-AU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() { ... }</a:t>
            </a:r>
            <a:endParaRPr lang="en-US" dirty="0" smtClean="0">
              <a:solidFill>
                <a:schemeClr val="bg2"/>
              </a:solidFill>
              <a:latin typeface="Consolas" pitchFamily="49" charset="0"/>
              <a:cs typeface="Andale Mono"/>
            </a:endParaRPr>
          </a:p>
          <a:p>
            <a:pPr>
              <a:buNone/>
            </a:pPr>
            <a:r>
              <a:rPr lang="en-US" dirty="0" smtClean="0">
                <a:solidFill>
                  <a:schemeClr val="bg2"/>
                </a:solidFill>
                <a:latin typeface="Consolas" pitchFamily="49" charset="0"/>
                <a:cs typeface="Andale Mono"/>
              </a:rPr>
              <a:t>	}</a:t>
            </a:r>
          </a:p>
          <a:p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525963"/>
          </a:xfrm>
        </p:spPr>
        <p:txBody>
          <a:bodyPr/>
          <a:lstStyle/>
          <a:p>
            <a:r>
              <a:rPr lang="en-US" dirty="0" smtClean="0"/>
              <a:t>Higher-languages for low-level coding</a:t>
            </a:r>
          </a:p>
          <a:p>
            <a:r>
              <a:rPr lang="en-US" dirty="0" smtClean="0"/>
              <a:t>Our framework</a:t>
            </a:r>
          </a:p>
          <a:p>
            <a:pPr lvl="1"/>
            <a:r>
              <a:rPr lang="en-US" dirty="0" smtClean="0"/>
              <a:t>Extensible semantics (don’t bake in)</a:t>
            </a:r>
          </a:p>
          <a:p>
            <a:pPr lvl="1"/>
            <a:r>
              <a:rPr lang="en-US" dirty="0" smtClean="0"/>
              <a:t>Containment of semantic change</a:t>
            </a:r>
          </a:p>
          <a:p>
            <a:pPr lvl="1"/>
            <a:r>
              <a:rPr lang="en-US" dirty="0" smtClean="0"/>
              <a:t>Extend types</a:t>
            </a:r>
          </a:p>
          <a:p>
            <a:r>
              <a:rPr lang="en-US" dirty="0" smtClean="0"/>
              <a:t>Much implemented</a:t>
            </a:r>
          </a:p>
          <a:p>
            <a:r>
              <a:rPr lang="en-US" dirty="0" smtClean="0"/>
              <a:t>Interested in feedback, thoughts</a:t>
            </a:r>
          </a:p>
          <a:p>
            <a:pPr lvl="2">
              <a:buNone/>
            </a:pPr>
            <a:r>
              <a:rPr lang="en-AU" dirty="0" smtClean="0"/>
              <a:t>“</a:t>
            </a:r>
            <a:r>
              <a:rPr lang="en-AU" i="1" dirty="0" smtClean="0"/>
              <a:t>You mean: use </a:t>
            </a:r>
            <a:r>
              <a:rPr lang="en-AU" b="1" i="1" dirty="0" err="1" smtClean="0">
                <a:latin typeface="Consolas" pitchFamily="49" charset="0"/>
              </a:rPr>
              <a:t>sudo</a:t>
            </a:r>
            <a:r>
              <a:rPr lang="en-AU" i="1" dirty="0" smtClean="0"/>
              <a:t> instead of </a:t>
            </a:r>
            <a:r>
              <a:rPr lang="en-AU" b="1" i="1" dirty="0" smtClean="0">
                <a:latin typeface="Consolas" pitchFamily="49" charset="0"/>
              </a:rPr>
              <a:t>root</a:t>
            </a:r>
            <a:r>
              <a:rPr lang="en-AU" i="1" dirty="0" smtClean="0"/>
              <a:t>?</a:t>
            </a:r>
            <a:r>
              <a:rPr lang="en-AU" dirty="0" smtClean="0"/>
              <a:t>”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371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Part III</a:t>
            </a:r>
            <a:br>
              <a:rPr lang="en-US" sz="36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err="1" smtClean="0"/>
              <a:t>DaCapo</a:t>
            </a:r>
            <a:r>
              <a:rPr lang="en-US" sz="4800" dirty="0" smtClean="0"/>
              <a:t> Benchmarks</a:t>
            </a:r>
            <a:br>
              <a:rPr lang="en-US" sz="4800" dirty="0" smtClean="0"/>
            </a:br>
            <a:r>
              <a:rPr lang="en-US" sz="2000" i="1" dirty="0" smtClean="0">
                <a:solidFill>
                  <a:schemeClr val="bg2"/>
                </a:solidFill>
              </a:rPr>
              <a:t>(Just how guilty should I feel?)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99D02-6673-F44E-B572-9B1596604764}" type="slidenum">
              <a:rPr lang="en-US"/>
              <a:pPr/>
              <a:t>49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50813" y="27749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45" name="Picture 5" descr="dilbert-benchmarks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368550"/>
            <a:ext cx="8683625" cy="2124075"/>
          </a:xfrm>
          <a:prstGeom prst="rect">
            <a:avLst/>
          </a:prstGeom>
          <a:noFill/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age-based-g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838200"/>
            <a:ext cx="5308600" cy="685800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age-based-si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2263140"/>
            <a:ext cx="8107680" cy="309372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579120" y="2286000"/>
            <a:ext cx="8107680" cy="3093720"/>
            <a:chOff x="579120" y="2263140"/>
            <a:chExt cx="8107680" cy="3093720"/>
          </a:xfrm>
        </p:grpSpPr>
        <p:sp>
          <p:nvSpPr>
            <p:cNvPr id="9" name="Rectangle 8"/>
            <p:cNvSpPr/>
            <p:nvPr/>
          </p:nvSpPr>
          <p:spPr>
            <a:xfrm>
              <a:off x="579120" y="2263140"/>
              <a:ext cx="8107680" cy="8610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9120" y="4343400"/>
              <a:ext cx="8107680" cy="101346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9120" y="3124200"/>
              <a:ext cx="2926080" cy="3048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56760" y="4038600"/>
              <a:ext cx="4130040" cy="3048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CE9F-F430-0F47-A1DC-3E2CFBC1563F}" type="slidenum">
              <a:rPr lang="en-US"/>
              <a:pPr/>
              <a:t>50</a:t>
            </a:fld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31800" y="1776413"/>
            <a:ext cx="8485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The success of most systems innovation</a:t>
            </a:r>
          </a:p>
          <a:p>
            <a:pPr algn="ctr"/>
            <a:r>
              <a:rPr lang="en-US" sz="3200" dirty="0"/>
              <a:t>hinges on benchmark performance.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8200" y="4346575"/>
            <a:ext cx="7507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Predicate 2. Methodology is appropriate.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38200" y="3325813"/>
            <a:ext cx="736962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/>
              <a:t>Predicate 1. Benchmarks reflect current</a:t>
            </a:r>
          </a:p>
          <a:p>
            <a:pPr algn="r"/>
            <a:r>
              <a:rPr lang="en-US" sz="2800" dirty="0"/>
              <a:t>(and ideally, future) reality.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&amp; Reality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25675" y="4622800"/>
            <a:ext cx="4175125" cy="1854200"/>
            <a:chOff x="586" y="1088"/>
            <a:chExt cx="4588" cy="2144"/>
          </a:xfrm>
        </p:grpSpPr>
        <p:pic>
          <p:nvPicPr>
            <p:cNvPr id="8" name="Picture 5" descr="isc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6" y="1088"/>
              <a:ext cx="2000" cy="2144"/>
            </a:xfrm>
            <a:prstGeom prst="rect">
              <a:avLst/>
            </a:prstGeom>
            <a:noFill/>
          </p:spPr>
        </p:pic>
        <p:pic>
          <p:nvPicPr>
            <p:cNvPr id="9" name="Picture 6" descr="micr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74" y="1224"/>
              <a:ext cx="2000" cy="1872"/>
            </a:xfrm>
            <a:prstGeom prst="rect">
              <a:avLst/>
            </a:prstGeom>
            <a:noFill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JVM design &amp; implementation</a:t>
            </a:r>
          </a:p>
          <a:p>
            <a:pPr lvl="1"/>
            <a:r>
              <a:rPr lang="en-US" dirty="0" smtClean="0"/>
              <a:t>SPECjvm98 is small and </a:t>
            </a:r>
            <a:r>
              <a:rPr lang="en-US" dirty="0" err="1" smtClean="0"/>
              <a:t>jbb</a:t>
            </a:r>
            <a:r>
              <a:rPr lang="en-US" dirty="0" smtClean="0"/>
              <a:t> is relatively simple</a:t>
            </a:r>
          </a:p>
          <a:p>
            <a:pPr lvl="2"/>
            <a:r>
              <a:rPr lang="en-US" i="1" dirty="0" smtClean="0"/>
              <a:t>Q: What has this done to GC research?</a:t>
            </a:r>
          </a:p>
          <a:p>
            <a:pPr lvl="2"/>
            <a:r>
              <a:rPr lang="en-US" i="1" dirty="0" smtClean="0"/>
              <a:t>Q: What has this done to compiler research?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Computer architecture</a:t>
            </a:r>
          </a:p>
          <a:p>
            <a:pPr lvl="1"/>
            <a:r>
              <a:rPr lang="en-US" dirty="0" smtClean="0"/>
              <a:t>ISCA &amp; Micro rely on SPEC CPU</a:t>
            </a:r>
          </a:p>
          <a:p>
            <a:pPr lvl="2"/>
            <a:r>
              <a:rPr lang="en-US" i="1" dirty="0" smtClean="0"/>
              <a:t>Q: What does this mean for Java and C# performance on modern architectures?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C#</a:t>
            </a:r>
          </a:p>
          <a:p>
            <a:pPr lvl="1"/>
            <a:r>
              <a:rPr lang="en-US" dirty="0" smtClean="0"/>
              <a:t>Public benchmarks are almost non-existent</a:t>
            </a:r>
          </a:p>
          <a:p>
            <a:pPr lvl="2"/>
            <a:r>
              <a:rPr lang="en-US" dirty="0" smtClean="0"/>
              <a:t>Q: How has this impacted research?</a:t>
            </a:r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F41F-25F4-104F-892B-54E924535D2E}" type="slidenum">
              <a:rPr lang="en-US"/>
              <a:pPr/>
              <a:t>52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4572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/>
              <a:t>Benchmarks </a:t>
            </a:r>
            <a:r>
              <a:rPr lang="en-US" sz="4000" dirty="0" smtClean="0"/>
              <a:t>&amp; Methodology</a:t>
            </a:r>
            <a:endParaRPr lang="en-US" sz="40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We’re not in Kansas anymore!</a:t>
            </a:r>
          </a:p>
          <a:p>
            <a:pPr lvl="1"/>
            <a:r>
              <a:rPr lang="en-US" dirty="0"/>
              <a:t>JIT compilation, GC, dynamic checks, etc</a:t>
            </a:r>
          </a:p>
          <a:p>
            <a:r>
              <a:rPr lang="en-US" dirty="0"/>
              <a:t>Methodology has not adapted</a:t>
            </a:r>
          </a:p>
          <a:p>
            <a:pPr lvl="1"/>
            <a:r>
              <a:rPr lang="en-US" dirty="0"/>
              <a:t>Needs to be codified and mandated</a:t>
            </a:r>
          </a:p>
          <a:p>
            <a:pPr lvl="1"/>
            <a:endParaRPr lang="en-US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2743200"/>
            <a:ext cx="31496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48532" y="4908550"/>
            <a:ext cx="72469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merican Typewriter Condensed" pitchFamily="-65" charset="0"/>
              </a:rPr>
              <a:t>“…this sophistication provides a significant challenge </a:t>
            </a:r>
            <a:r>
              <a:rPr lang="en-US" dirty="0" smtClean="0">
                <a:latin typeface="American Typewriter Condensed" pitchFamily="-65" charset="0"/>
              </a:rPr>
              <a:t>to understanding </a:t>
            </a:r>
            <a:r>
              <a:rPr lang="en-US" dirty="0">
                <a:latin typeface="American Typewriter Condensed" pitchFamily="-65" charset="0"/>
              </a:rPr>
              <a:t>complete system performance, not found </a:t>
            </a:r>
            <a:r>
              <a:rPr lang="en-US" dirty="0" smtClean="0">
                <a:latin typeface="American Typewriter Condensed" pitchFamily="-65" charset="0"/>
              </a:rPr>
              <a:t>in traditional </a:t>
            </a:r>
            <a:r>
              <a:rPr lang="en-US" dirty="0">
                <a:latin typeface="American Typewriter Condensed" pitchFamily="-65" charset="0"/>
              </a:rPr>
              <a:t>languages such as C or C++</a:t>
            </a:r>
            <a:r>
              <a:rPr lang="en-US" dirty="0" smtClean="0">
                <a:latin typeface="American Typewriter Condensed" pitchFamily="-65" charset="0"/>
              </a:rPr>
              <a:t>”</a:t>
            </a:r>
          </a:p>
          <a:p>
            <a:pPr algn="r"/>
            <a:r>
              <a:rPr lang="en-US" sz="1800" dirty="0" smtClean="0">
                <a:latin typeface="American Typewriter Condensed" pitchFamily="-65" charset="0"/>
              </a:rPr>
              <a:t>[</a:t>
            </a:r>
            <a:r>
              <a:rPr lang="en-US" sz="1800" dirty="0" err="1">
                <a:latin typeface="American Typewriter Condensed" pitchFamily="-65" charset="0"/>
              </a:rPr>
              <a:t>Hauswirth</a:t>
            </a:r>
            <a:r>
              <a:rPr lang="en-US" sz="1800" dirty="0">
                <a:latin typeface="American Typewriter Condensed" pitchFamily="-65" charset="0"/>
              </a:rPr>
              <a:t> et al OOPSLA ’04]</a:t>
            </a:r>
            <a:endParaRPr lang="en-US" sz="2000" dirty="0">
              <a:latin typeface="American Typewriter Condensed" pitchFamily="-65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1" dur="indefinite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4" dur="indefinite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7" dur="indefinite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0" dur="indefinite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33795" grpId="1" build="p"/>
      <p:bldP spid="33795" grpId="2" build="p"/>
      <p:bldP spid="33797" grpId="0"/>
      <p:bldP spid="33797" grpId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990600" y="3581400"/>
            <a:ext cx="7772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r>
              <a:rPr lang="en-US" sz="2800" dirty="0"/>
              <a:t>Comprehensive comparison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/>
              <a:t>3 state-of-the-art </a:t>
            </a:r>
            <a:r>
              <a:rPr lang="en-US" dirty="0" err="1"/>
              <a:t>JVMs</a:t>
            </a:r>
            <a:endParaRPr lang="en-US" dirty="0"/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/>
              <a:t>Best of 5 executions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/>
              <a:t>19 benchmarks</a:t>
            </a:r>
          </a:p>
          <a:p>
            <a:pPr marL="742950" lvl="1" indent="-285750" eaLnBrk="1" hangingPunct="1">
              <a:spcBef>
                <a:spcPct val="20000"/>
              </a:spcBef>
              <a:buFontTx/>
              <a:buChar char="–"/>
            </a:pPr>
            <a:r>
              <a:rPr lang="en-US" dirty="0"/>
              <a:t>1 platform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F41F-25F4-104F-892B-54E924535D2E}" type="slidenum">
              <a:rPr lang="en-US"/>
              <a:pPr/>
              <a:t>53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457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Benchmarks &amp; Methodology</a:t>
            </a:r>
          </a:p>
        </p:txBody>
      </p:sp>
      <p:graphicFrame>
        <p:nvGraphicFramePr>
          <p:cNvPr id="28" name="Object 5"/>
          <p:cNvGraphicFramePr>
            <a:graphicFrameLocks/>
          </p:cNvGraphicFramePr>
          <p:nvPr/>
        </p:nvGraphicFramePr>
        <p:xfrm>
          <a:off x="674688" y="1506538"/>
          <a:ext cx="7789862" cy="1785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Object 6"/>
          <p:cNvGraphicFramePr>
            <a:graphicFrameLocks/>
          </p:cNvGraphicFramePr>
          <p:nvPr/>
        </p:nvGraphicFramePr>
        <p:xfrm>
          <a:off x="669925" y="3043238"/>
          <a:ext cx="7802563" cy="176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Object 7"/>
          <p:cNvGraphicFramePr>
            <a:graphicFrameLocks/>
          </p:cNvGraphicFramePr>
          <p:nvPr/>
        </p:nvGraphicFramePr>
        <p:xfrm>
          <a:off x="669925" y="4572000"/>
          <a:ext cx="7802563" cy="176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90800" y="1905000"/>
            <a:ext cx="4295775" cy="3894138"/>
            <a:chOff x="1763" y="1200"/>
            <a:chExt cx="2706" cy="2453"/>
          </a:xfrm>
        </p:grpSpPr>
        <p:sp>
          <p:nvSpPr>
            <p:cNvPr id="33812" name="Text Box 20"/>
            <p:cNvSpPr txBox="1">
              <a:spLocks noChangeArrowheads="1"/>
            </p:cNvSpPr>
            <p:nvPr/>
          </p:nvSpPr>
          <p:spPr bwMode="auto">
            <a:xfrm>
              <a:off x="1822" y="1200"/>
              <a:ext cx="257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/>
                <a:t>1st iteration</a:t>
              </a:r>
            </a:p>
          </p:txBody>
        </p:sp>
        <p:sp>
          <p:nvSpPr>
            <p:cNvPr id="33813" name="Text Box 21"/>
            <p:cNvSpPr txBox="1">
              <a:spLocks noChangeArrowheads="1"/>
            </p:cNvSpPr>
            <p:nvPr/>
          </p:nvSpPr>
          <p:spPr bwMode="auto">
            <a:xfrm>
              <a:off x="1763" y="2208"/>
              <a:ext cx="2706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2nd iteration</a:t>
              </a:r>
            </a:p>
          </p:txBody>
        </p:sp>
        <p:sp>
          <p:nvSpPr>
            <p:cNvPr id="33814" name="Text Box 22"/>
            <p:cNvSpPr txBox="1">
              <a:spLocks noChangeArrowheads="1"/>
            </p:cNvSpPr>
            <p:nvPr/>
          </p:nvSpPr>
          <p:spPr bwMode="auto">
            <a:xfrm>
              <a:off x="1799" y="3168"/>
              <a:ext cx="2630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effectLst>
                    <a:outerShdw blurRad="50800" dist="38100" dir="2700000" algn="br">
                      <a:srgbClr val="000000">
                        <a:alpha val="43000"/>
                      </a:srgbClr>
                    </a:outerShdw>
                  </a:effectLst>
                </a:rPr>
                <a:t>3rd iteration</a:t>
              </a:r>
            </a:p>
          </p:txBody>
        </p:sp>
      </p:grpSp>
      <p:sp>
        <p:nvSpPr>
          <p:cNvPr id="33817" name="Line 25"/>
          <p:cNvSpPr>
            <a:spLocks noChangeShapeType="1"/>
          </p:cNvSpPr>
          <p:nvPr/>
        </p:nvSpPr>
        <p:spPr bwMode="auto">
          <a:xfrm flipH="1">
            <a:off x="8083550" y="1828800"/>
            <a:ext cx="381000" cy="457200"/>
          </a:xfrm>
          <a:prstGeom prst="line">
            <a:avLst/>
          </a:prstGeom>
          <a:noFill/>
          <a:ln w="88900">
            <a:solidFill>
              <a:schemeClr val="accent5"/>
            </a:solidFill>
            <a:round/>
            <a:headEnd/>
            <a:tailEnd type="triangl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7467600" y="3429000"/>
            <a:ext cx="381000" cy="381000"/>
          </a:xfrm>
          <a:prstGeom prst="line">
            <a:avLst/>
          </a:prstGeom>
          <a:noFill/>
          <a:ln w="88900">
            <a:solidFill>
              <a:schemeClr val="accent1"/>
            </a:solidFill>
            <a:round/>
            <a:headEnd/>
            <a:tailEnd type="triangl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>
            <a:off x="7974000" y="4724400"/>
            <a:ext cx="0" cy="609600"/>
          </a:xfrm>
          <a:prstGeom prst="line">
            <a:avLst/>
          </a:prstGeom>
          <a:noFill/>
          <a:ln w="88900">
            <a:solidFill>
              <a:schemeClr val="accent3"/>
            </a:solidFill>
            <a:round/>
            <a:headEnd/>
            <a:tailEnd type="triangl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2" grpId="0"/>
      <p:bldGraphic spid="28" grpId="0">
        <p:bldAsOne/>
      </p:bldGraphic>
      <p:bldGraphic spid="28" grpId="1">
        <p:bldAsOne/>
      </p:bldGraphic>
      <p:bldGraphic spid="29" grpId="0">
        <p:bldAsOne/>
      </p:bldGraphic>
      <p:bldGraphic spid="29" grpId="1">
        <p:bldAsOne/>
      </p:bldGraphic>
      <p:bldGraphic spid="30" grpId="0">
        <p:bldAsOne/>
      </p:bldGraphic>
      <p:bldGraphic spid="30" grpId="1">
        <p:bldAsOne/>
      </p:bldGraphic>
      <p:bldP spid="33817" grpId="0" animBg="1"/>
      <p:bldP spid="33817" grpId="1" animBg="1"/>
      <p:bldP spid="33818" grpId="0" animBg="1"/>
      <p:bldP spid="33818" grpId="1" animBg="1"/>
      <p:bldP spid="33819" grpId="0" animBg="1"/>
      <p:bldP spid="33819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Object 3"/>
          <p:cNvGraphicFramePr>
            <a:graphicFrameLocks noChangeAspect="1"/>
          </p:cNvGraphicFramePr>
          <p:nvPr/>
        </p:nvGraphicFramePr>
        <p:xfrm>
          <a:off x="2209800" y="1893094"/>
          <a:ext cx="4749800" cy="32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Object 3"/>
          <p:cNvGraphicFramePr>
            <a:graphicFrameLocks noChangeAspect="1"/>
          </p:cNvGraphicFramePr>
          <p:nvPr/>
        </p:nvGraphicFramePr>
        <p:xfrm>
          <a:off x="2222500" y="1916906"/>
          <a:ext cx="4749800" cy="32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3F41F-25F4-104F-892B-54E924535D2E}" type="slidenum">
              <a:rPr lang="en-US"/>
              <a:pPr/>
              <a:t>54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4572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Benchmarks &amp; Methodology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2222500" y="1916906"/>
          <a:ext cx="4737100" cy="321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" name="Group 31"/>
          <p:cNvGrpSpPr/>
          <p:nvPr/>
        </p:nvGrpSpPr>
        <p:grpSpPr>
          <a:xfrm>
            <a:off x="1219200" y="1779588"/>
            <a:ext cx="7375522" cy="3617912"/>
            <a:chOff x="1219200" y="1779588"/>
            <a:chExt cx="7375522" cy="3617912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219200" y="1779588"/>
              <a:ext cx="5334000" cy="2716213"/>
              <a:chOff x="864" y="1121"/>
              <a:chExt cx="3360" cy="1711"/>
            </a:xfrm>
          </p:grpSpPr>
          <p:graphicFrame>
            <p:nvGraphicFramePr>
              <p:cNvPr id="26" name="Object 8"/>
              <p:cNvGraphicFramePr>
                <a:graphicFrameLocks noChangeAspect="1"/>
              </p:cNvGraphicFramePr>
              <p:nvPr/>
            </p:nvGraphicFramePr>
            <p:xfrm>
              <a:off x="864" y="1121"/>
              <a:ext cx="1190" cy="9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3803" name="Oval 11"/>
              <p:cNvSpPr>
                <a:spLocks noChangeArrowheads="1"/>
              </p:cNvSpPr>
              <p:nvPr/>
            </p:nvSpPr>
            <p:spPr bwMode="auto">
              <a:xfrm>
                <a:off x="3984" y="2160"/>
                <a:ext cx="240" cy="67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04" name="Oval 12"/>
              <p:cNvSpPr>
                <a:spLocks noChangeArrowheads="1"/>
              </p:cNvSpPr>
              <p:nvPr/>
            </p:nvSpPr>
            <p:spPr bwMode="auto">
              <a:xfrm>
                <a:off x="2112" y="1488"/>
                <a:ext cx="240" cy="67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50800" dist="38100" dir="2700000" algn="br">
                  <a:srgbClr val="000000">
                    <a:alpha val="43000"/>
                  </a:srgbClr>
                </a:out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aphicFrame>
          <p:nvGraphicFramePr>
            <p:cNvPr id="29" name="Object 8"/>
            <p:cNvGraphicFramePr>
              <a:graphicFrameLocks noChangeAspect="1"/>
            </p:cNvGraphicFramePr>
            <p:nvPr/>
          </p:nvGraphicFramePr>
          <p:xfrm>
            <a:off x="6705597" y="3886200"/>
            <a:ext cx="1889125" cy="15113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  <p:bldGraphic spid="24" grpId="0">
        <p:bldAsOne/>
      </p:bldGraphic>
      <p:bldGraphic spid="24" grpId="1">
        <p:bldAsOne/>
      </p:bldGraphic>
      <p:bldGraphic spid="25" grpId="0">
        <p:bldAsOne/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4C0F7-0FB4-9648-91D5-0E4AB83F7A44}" type="slidenum">
              <a:rPr lang="en-US"/>
              <a:pPr/>
              <a:t>55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1206500" y="4811713"/>
          <a:ext cx="6729413" cy="1544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1208881" y="1447800"/>
          <a:ext cx="6724650" cy="157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204119" y="3138488"/>
          <a:ext cx="6734175" cy="155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Benchmarks &amp; Methodology</a:t>
            </a:r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819400" y="1905000"/>
            <a:ext cx="3897314" cy="3970338"/>
            <a:chOff x="1870" y="1200"/>
            <a:chExt cx="2455" cy="2501"/>
          </a:xfrm>
        </p:grpSpPr>
        <p:sp>
          <p:nvSpPr>
            <p:cNvPr id="636935" name="Text Box 7"/>
            <p:cNvSpPr txBox="1">
              <a:spLocks noChangeArrowheads="1"/>
            </p:cNvSpPr>
            <p:nvPr/>
          </p:nvSpPr>
          <p:spPr bwMode="auto">
            <a:xfrm>
              <a:off x="1965" y="1200"/>
              <a:ext cx="2237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ea typeface="ＭＳ Ｐゴシック" pitchFamily="-65" charset="-128"/>
                  <a:cs typeface="ＭＳ Ｐゴシック" pitchFamily="-65" charset="-128"/>
                </a:rPr>
                <a:t>Pentium M</a:t>
              </a:r>
            </a:p>
          </p:txBody>
        </p:sp>
        <p:sp>
          <p:nvSpPr>
            <p:cNvPr id="636936" name="Text Box 8"/>
            <p:cNvSpPr txBox="1">
              <a:spLocks noChangeArrowheads="1"/>
            </p:cNvSpPr>
            <p:nvPr/>
          </p:nvSpPr>
          <p:spPr bwMode="auto">
            <a:xfrm>
              <a:off x="1870" y="2208"/>
              <a:ext cx="2455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ea typeface="ＭＳ Ｐゴシック" pitchFamily="-65" charset="-128"/>
                  <a:cs typeface="ＭＳ Ｐゴシック" pitchFamily="-65" charset="-128"/>
                </a:rPr>
                <a:t>AMD </a:t>
              </a:r>
              <a:r>
                <a:rPr lang="en-US" sz="4400" b="1" dirty="0" err="1">
                  <a:ea typeface="ＭＳ Ｐゴシック" pitchFamily="-65" charset="-128"/>
                  <a:cs typeface="ＭＳ Ｐゴシック" pitchFamily="-65" charset="-128"/>
                </a:rPr>
                <a:t>Athlon</a:t>
              </a:r>
              <a:endParaRPr lang="en-US" sz="4400" b="1" dirty="0">
                <a:ea typeface="ＭＳ Ｐゴシック" pitchFamily="-65" charset="-128"/>
                <a:cs typeface="ＭＳ Ｐゴシック" pitchFamily="-65" charset="-128"/>
              </a:endParaRPr>
            </a:p>
          </p:txBody>
        </p:sp>
        <p:sp>
          <p:nvSpPr>
            <p:cNvPr id="636937" name="Text Box 9"/>
            <p:cNvSpPr txBox="1">
              <a:spLocks noChangeArrowheads="1"/>
            </p:cNvSpPr>
            <p:nvPr/>
          </p:nvSpPr>
          <p:spPr bwMode="auto">
            <a:xfrm>
              <a:off x="2318" y="3216"/>
              <a:ext cx="1441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4400" b="1" dirty="0">
                  <a:ea typeface="ＭＳ Ｐゴシック" pitchFamily="-65" charset="-128"/>
                  <a:cs typeface="ＭＳ Ｐゴシック" pitchFamily="-65" charset="-128"/>
                </a:rPr>
                <a:t>SPARC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458869" y="4046041"/>
            <a:ext cx="542131" cy="2310309"/>
            <a:chOff x="7458869" y="4046041"/>
            <a:chExt cx="542131" cy="2310309"/>
          </a:xfrm>
        </p:grpSpPr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7458869" y="5289550"/>
              <a:ext cx="542131" cy="10668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7458869" y="4046041"/>
              <a:ext cx="542131" cy="6021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278511" y="3138489"/>
            <a:ext cx="369690" cy="3217861"/>
            <a:chOff x="4278511" y="3138489"/>
            <a:chExt cx="369690" cy="3217861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300141" y="3138489"/>
              <a:ext cx="348060" cy="15097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4278511" y="4846639"/>
              <a:ext cx="348060" cy="15097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4953000" y="2133600"/>
            <a:ext cx="369690" cy="4222750"/>
            <a:chOff x="4278511" y="3798887"/>
            <a:chExt cx="369690" cy="4222750"/>
          </a:xfrm>
        </p:grpSpPr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4300141" y="3798887"/>
              <a:ext cx="348060" cy="84931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auto">
            <a:xfrm>
              <a:off x="4278511" y="6511926"/>
              <a:ext cx="348060" cy="150971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>
              <a:outerShdw blurRad="50800" dist="38100" dir="2700000" algn="br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FCE9F-F430-0F47-A1DC-3E2CFBC1563F}" type="slidenum">
              <a:rPr lang="en-US"/>
              <a:pPr/>
              <a:t>56</a:t>
            </a:fld>
            <a:endParaRPr lang="en-US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31800" y="1776413"/>
            <a:ext cx="848521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/>
              <a:t>The success of most systems innovation</a:t>
            </a:r>
          </a:p>
          <a:p>
            <a:pPr algn="ctr"/>
            <a:r>
              <a:rPr lang="en-US" sz="3200" dirty="0"/>
              <a:t>hinges on benchmark performance.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838200" y="4346575"/>
            <a:ext cx="75070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/>
              <a:t>Predicate 2. Methodology is appropriate.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38200" y="3325813"/>
            <a:ext cx="7369625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800" dirty="0"/>
              <a:t>Predicate 1. Benchmarks reflect current</a:t>
            </a:r>
          </a:p>
          <a:p>
            <a:pPr algn="r"/>
            <a:r>
              <a:rPr lang="en-US" sz="2800" dirty="0"/>
              <a:t>(and ideally, future) reality.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43400" y="2743200"/>
            <a:ext cx="16764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343400" y="3641725"/>
            <a:ext cx="1371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dirty="0" err="1">
                <a:solidFill>
                  <a:srgbClr val="FF0000"/>
                </a:solidFill>
                <a:sym typeface="Zapf Dingbats" pitchFamily="-65" charset="2"/>
              </a:rPr>
              <a:t></a:t>
            </a:r>
            <a:endParaRPr lang="en-US" sz="12000" dirty="0">
              <a:solidFill>
                <a:srgbClr val="FF0000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419600" y="1371600"/>
            <a:ext cx="1841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0" b="1">
                <a:solidFill>
                  <a:srgbClr val="FF0000"/>
                </a:solidFill>
                <a:latin typeface="Tahoma" pitchFamily="-65" charset="0"/>
              </a:rPr>
              <a:t>?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8B930-6160-CB42-A3BA-568CFBC64467}" type="slidenum">
              <a:rPr lang="en-US"/>
              <a:pPr/>
              <a:t>57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 Trap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Innovation is gated by benchmarks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Poor benchmarking </a:t>
            </a:r>
            <a:r>
              <a:rPr lang="en-US" sz="2800" b="1" dirty="0"/>
              <a:t>retards </a:t>
            </a:r>
            <a:r>
              <a:rPr lang="en-US" sz="2800" b="1" dirty="0" smtClean="0"/>
              <a:t>innovation &amp; misdirects energy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Reality: inappropriate, unrealistic benchmarks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Reality: poor methodology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GC avoided in SPEC performance runs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Managed languages largely ignored by architects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C# is largely ignored by all researchers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49CFD-630A-964A-90C8-280B452B5933}" type="slidenum">
              <a:rPr lang="en-US"/>
              <a:pPr/>
              <a:t>58</a:t>
            </a:fld>
            <a:endParaRPr lang="en-US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This Happen?</a:t>
            </a:r>
          </a:p>
        </p:txBody>
      </p:sp>
      <p:sp>
        <p:nvSpPr>
          <p:cNvPr id="624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Researchers depend on SPEC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Primary purveyor &amp; de facto guardian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Industry </a:t>
            </a:r>
            <a:r>
              <a:rPr lang="en-US" sz="2400" dirty="0" smtClean="0"/>
              <a:t>body concerned </a:t>
            </a:r>
            <a:r>
              <a:rPr lang="en-US" sz="2400" dirty="0"/>
              <a:t>with </a:t>
            </a:r>
            <a:r>
              <a:rPr lang="en-US" sz="2400" i="1" dirty="0"/>
              <a:t>product </a:t>
            </a:r>
            <a:r>
              <a:rPr lang="en-US" sz="2400" dirty="0"/>
              <a:t>comparison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Little involvement from </a:t>
            </a:r>
            <a:r>
              <a:rPr lang="en-US" sz="2000" dirty="0" smtClean="0"/>
              <a:t>researchers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/>
              <a:t>Not concerned with research analysis/methodology 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Historically C &amp; Fortran benchmarks 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Did not update/adapt methodology for </a:t>
            </a:r>
            <a:r>
              <a:rPr lang="en-US" sz="2000" dirty="0" smtClean="0"/>
              <a:t>Java</a:t>
            </a:r>
          </a:p>
          <a:p>
            <a:pPr lvl="1">
              <a:lnSpc>
                <a:spcPct val="90000"/>
              </a:lnSpc>
            </a:pPr>
            <a:r>
              <a:rPr lang="en-US" sz="2400" i="1" dirty="0" smtClean="0"/>
              <a:t>But </a:t>
            </a:r>
            <a:r>
              <a:rPr lang="en-US" sz="2400" dirty="0" smtClean="0"/>
              <a:t>the research community depends on them!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Researchers tend not to create their own suites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Enormously expensive exercise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DaCapo</a:t>
            </a:r>
            <a:r>
              <a:rPr lang="en-US" dirty="0" smtClean="0"/>
              <a:t> Suite: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Open source</a:t>
            </a:r>
          </a:p>
          <a:p>
            <a:pPr lvl="1"/>
            <a:r>
              <a:rPr lang="en-US" dirty="0" smtClean="0"/>
              <a:t>Encourage (&amp; leverage) community feedback</a:t>
            </a:r>
          </a:p>
          <a:p>
            <a:pPr lvl="1"/>
            <a:r>
              <a:rPr lang="en-US" dirty="0" smtClean="0"/>
              <a:t>Enable analysis of benchmark sources</a:t>
            </a:r>
          </a:p>
          <a:p>
            <a:pPr lvl="1"/>
            <a:r>
              <a:rPr lang="en-US" dirty="0" smtClean="0"/>
              <a:t>Freely available, avoid intellectual property restrictions</a:t>
            </a:r>
          </a:p>
          <a:p>
            <a:r>
              <a:rPr lang="en-US" b="1" dirty="0" smtClean="0"/>
              <a:t>Real, non-trivial applications</a:t>
            </a:r>
          </a:p>
          <a:p>
            <a:pPr lvl="1"/>
            <a:r>
              <a:rPr lang="en-US" dirty="0" smtClean="0"/>
              <a:t>Popular, non-contrived, active applications</a:t>
            </a:r>
          </a:p>
          <a:p>
            <a:pPr lvl="1"/>
            <a:r>
              <a:rPr lang="en-US" dirty="0" smtClean="0"/>
              <a:t>Use analysis to ensure non-trivial, good coverage</a:t>
            </a:r>
          </a:p>
          <a:p>
            <a:r>
              <a:rPr lang="en-US" b="1" dirty="0" smtClean="0"/>
              <a:t>Responsive, not static</a:t>
            </a:r>
          </a:p>
          <a:p>
            <a:pPr lvl="1"/>
            <a:r>
              <a:rPr lang="en-US" dirty="0" smtClean="0"/>
              <a:t>Adapt the suite as circumstances change</a:t>
            </a:r>
          </a:p>
          <a:p>
            <a:r>
              <a:rPr lang="en-US" b="1" dirty="0" smtClean="0"/>
              <a:t>Easy to use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 descr="parallelg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075" y="76200"/>
            <a:ext cx="4845050" cy="6858000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arallelgcframework.jpg"/>
          <p:cNvPicPr>
            <a:picLocks noChangeAspect="1"/>
          </p:cNvPicPr>
          <p:nvPr/>
        </p:nvPicPr>
        <p:blipFill>
          <a:blip r:embed="rId3"/>
          <a:srcRect t="2700" b="2700"/>
          <a:stretch>
            <a:fillRect/>
          </a:stretch>
        </p:blipFill>
        <p:spPr>
          <a:xfrm>
            <a:off x="660400" y="2201404"/>
            <a:ext cx="7747000" cy="2522996"/>
          </a:xfrm>
          <a:prstGeom prst="rect">
            <a:avLst/>
          </a:prstGeom>
          <a:effectLst>
            <a:outerShdw blurRad="254000" dist="1270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60400" y="2180200"/>
            <a:ext cx="7747000" cy="2544200"/>
            <a:chOff x="660400" y="1676400"/>
            <a:chExt cx="7747000" cy="2616200"/>
          </a:xfrm>
        </p:grpSpPr>
        <p:sp>
          <p:nvSpPr>
            <p:cNvPr id="13" name="Rectangle 12"/>
            <p:cNvSpPr/>
            <p:nvPr/>
          </p:nvSpPr>
          <p:spPr>
            <a:xfrm>
              <a:off x="660400" y="3124200"/>
              <a:ext cx="7747000" cy="11684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0400" y="1676400"/>
              <a:ext cx="1209675" cy="3048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70074" y="2819400"/>
              <a:ext cx="6537326" cy="3048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DaCapo</a:t>
            </a:r>
            <a:r>
              <a:rPr lang="en-US" dirty="0" smtClean="0"/>
              <a:t> Suite: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Open source </a:t>
            </a:r>
            <a:r>
              <a:rPr lang="en-US" sz="2162" b="1" dirty="0" smtClean="0"/>
              <a:t>(www.dacapobench.org)</a:t>
            </a:r>
            <a:endParaRPr lang="en-US" b="1" dirty="0" smtClean="0"/>
          </a:p>
          <a:p>
            <a:r>
              <a:rPr lang="en-US" dirty="0" smtClean="0"/>
              <a:t>Second major release imminent</a:t>
            </a:r>
          </a:p>
          <a:p>
            <a:pPr lvl="2">
              <a:buNone/>
            </a:pPr>
            <a:r>
              <a:rPr lang="en-US" sz="2227" i="1" dirty="0" smtClean="0"/>
              <a:t>(beta2 out now!)</a:t>
            </a:r>
            <a:endParaRPr lang="en-US" i="1" dirty="0" smtClean="0"/>
          </a:p>
          <a:p>
            <a:r>
              <a:rPr lang="en-US" b="1" dirty="0" smtClean="0"/>
              <a:t>Real, non-trivial applications</a:t>
            </a:r>
          </a:p>
          <a:p>
            <a:pPr lvl="1"/>
            <a:r>
              <a:rPr lang="en-US" dirty="0" smtClean="0"/>
              <a:t>Uncovered bugs in product </a:t>
            </a:r>
            <a:r>
              <a:rPr lang="en-US" dirty="0" err="1" smtClean="0"/>
              <a:t>JVMs</a:t>
            </a:r>
            <a:endParaRPr lang="en-US" dirty="0" smtClean="0"/>
          </a:p>
          <a:p>
            <a:r>
              <a:rPr lang="en-US" b="1" dirty="0" smtClean="0"/>
              <a:t>Responsive, not static</a:t>
            </a:r>
          </a:p>
          <a:p>
            <a:pPr lvl="1"/>
            <a:r>
              <a:rPr lang="en-US" dirty="0" smtClean="0"/>
              <a:t>Have adapted the suite enormously</a:t>
            </a:r>
          </a:p>
          <a:p>
            <a:r>
              <a:rPr lang="en-US" b="1" dirty="0" smtClean="0"/>
              <a:t>Easy to use</a:t>
            </a:r>
          </a:p>
          <a:p>
            <a:pPr lvl="1"/>
            <a:r>
              <a:rPr lang="en-US" sz="2595" dirty="0" smtClean="0"/>
              <a:t>Single jar file, OS-independent, validation</a:t>
            </a:r>
            <a:endParaRPr lang="en-US" sz="2595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21F9E-7EC1-E847-90EE-AF04682D4CF6}" type="slidenum">
              <a:rPr lang="en-US"/>
              <a:pPr/>
              <a:t>61</a:t>
            </a:fld>
            <a:endParaRPr lang="en-US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Broader Impact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Just the tip of the iceberg?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Q: How many good ideas did not see light of day because of jvm98?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A problem unique to Java?</a:t>
            </a:r>
            <a:endParaRPr lang="en-US" sz="2400" i="1" dirty="0"/>
          </a:p>
          <a:p>
            <a:pPr lvl="1">
              <a:lnSpc>
                <a:spcPct val="90000"/>
              </a:lnSpc>
            </a:pPr>
            <a:r>
              <a:rPr lang="en-US" sz="1800" i="1" dirty="0"/>
              <a:t>Q: How has the lack of C# benchmarks impacted research?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/>
              <a:t>What’s next?</a:t>
            </a:r>
          </a:p>
          <a:p>
            <a:pPr lvl="1">
              <a:lnSpc>
                <a:spcPct val="90000"/>
              </a:lnSpc>
            </a:pPr>
            <a:r>
              <a:rPr lang="en-US" sz="2000" dirty="0" err="1"/>
              <a:t>Multicore</a:t>
            </a:r>
            <a:r>
              <a:rPr lang="en-US" sz="2000" dirty="0"/>
              <a:t> architectures, transactional memory, Fortress, dynamic languages, …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Q: Can we evaluate TM versus locking?</a:t>
            </a:r>
          </a:p>
          <a:p>
            <a:pPr lvl="1">
              <a:lnSpc>
                <a:spcPct val="90000"/>
              </a:lnSpc>
            </a:pPr>
            <a:r>
              <a:rPr lang="en-US" sz="1800" i="1" dirty="0"/>
              <a:t>Q: Can we evaluate TM implementations? (SPLASH &amp; JBB???)</a:t>
            </a:r>
            <a:endParaRPr lang="en-US" sz="2000" i="1" dirty="0"/>
          </a:p>
          <a:p>
            <a:pPr>
              <a:lnSpc>
                <a:spcPct val="90000"/>
              </a:lnSpc>
            </a:pPr>
            <a:r>
              <a:rPr lang="en-US" sz="2400" dirty="0"/>
              <a:t>Are we prepared to let major directions in our field unfold at the whim of inadequate methodology?</a:t>
            </a:r>
            <a:endParaRPr lang="en-US" sz="2400" i="1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EDE88-BACD-0D4A-9BB7-7C02F5D89496}" type="slidenum">
              <a:rPr lang="en-US"/>
              <a:pPr/>
              <a:t>62</a:t>
            </a:fld>
            <a:endParaRPr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Systems </a:t>
            </a:r>
            <a:r>
              <a:rPr lang="en-US" sz="2400" b="1"/>
              <a:t>innovation is gated by benchmarks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Benchmarks &amp; methodology can retard or accelerate innovation, focus or misdirect energy.</a:t>
            </a:r>
          </a:p>
          <a:p>
            <a:pPr>
              <a:lnSpc>
                <a:spcPct val="90000"/>
              </a:lnSpc>
            </a:pPr>
            <a:r>
              <a:rPr lang="en-US" sz="2400"/>
              <a:t>As a community,</a:t>
            </a:r>
            <a:r>
              <a:rPr lang="en-US" sz="2400" b="1"/>
              <a:t> we</a:t>
            </a:r>
            <a:r>
              <a:rPr lang="en-US" sz="2400"/>
              <a:t> </a:t>
            </a:r>
            <a:r>
              <a:rPr lang="en-US" sz="2400" b="1"/>
              <a:t>have failed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We have unrealistic benchmarks and poor methodology</a:t>
            </a:r>
          </a:p>
          <a:p>
            <a:pPr>
              <a:lnSpc>
                <a:spcPct val="90000"/>
              </a:lnSpc>
            </a:pPr>
            <a:r>
              <a:rPr lang="en-US" sz="2400"/>
              <a:t>We have </a:t>
            </a:r>
            <a:r>
              <a:rPr lang="en-US" sz="2400" b="1"/>
              <a:t>a unique opportunity</a:t>
            </a:r>
            <a:endParaRPr lang="en-US" sz="2400"/>
          </a:p>
          <a:p>
            <a:pPr lvl="1">
              <a:lnSpc>
                <a:spcPct val="90000"/>
              </a:lnSpc>
            </a:pPr>
            <a:r>
              <a:rPr lang="en-US" sz="2000"/>
              <a:t>Transactional memory, multicore performance, dynamic languages, etc…</a:t>
            </a:r>
          </a:p>
          <a:p>
            <a:pPr>
              <a:lnSpc>
                <a:spcPct val="90000"/>
              </a:lnSpc>
            </a:pPr>
            <a:r>
              <a:rPr lang="en-US" sz="2400"/>
              <a:t>We need to </a:t>
            </a:r>
            <a:r>
              <a:rPr lang="en-US" sz="2400" b="1"/>
              <a:t>take responsibility </a:t>
            </a:r>
            <a:r>
              <a:rPr lang="en-US" sz="2400"/>
              <a:t>for benchmarks &amp; methodology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Formally (eg SIGPLAN) or via ad hoc consortia (eg DaCapo)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371600"/>
          </a:xfrm>
        </p:spPr>
        <p:txBody>
          <a:bodyPr>
            <a:noAutofit/>
          </a:bodyPr>
          <a:lstStyle/>
          <a:p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Conclusions</a:t>
            </a:r>
            <a:br>
              <a:rPr lang="en-US" sz="4800" dirty="0" smtClean="0"/>
            </a:br>
            <a:r>
              <a:rPr lang="en-US" sz="2000" i="1" dirty="0" smtClean="0">
                <a:solidFill>
                  <a:schemeClr val="bg2"/>
                </a:solidFill>
              </a:rPr>
              <a:t>(So what did I learn in those 10 years??)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HL-LL programming is productive</a:t>
            </a:r>
          </a:p>
          <a:p>
            <a:r>
              <a:rPr lang="en-US" dirty="0" smtClean="0"/>
              <a:t>Building HL-LL frameworks is hard</a:t>
            </a:r>
          </a:p>
          <a:p>
            <a:r>
              <a:rPr lang="en-US" dirty="0" smtClean="0"/>
              <a:t>Evaluating modern languages is hard</a:t>
            </a:r>
          </a:p>
          <a:p>
            <a:r>
              <a:rPr lang="en-US" dirty="0" smtClean="0"/>
              <a:t>It’s time for a cultural shift</a:t>
            </a:r>
          </a:p>
          <a:p>
            <a:pPr lvl="1"/>
            <a:r>
              <a:rPr lang="en-US" dirty="0" smtClean="0"/>
              <a:t>In how we write systems code</a:t>
            </a:r>
          </a:p>
          <a:p>
            <a:pPr lvl="1"/>
            <a:r>
              <a:rPr lang="en-US" dirty="0" smtClean="0"/>
              <a:t>In how we evaluate systems</a:t>
            </a:r>
          </a:p>
          <a:p>
            <a:r>
              <a:rPr lang="en-US" dirty="0" smtClean="0"/>
              <a:t>Exciting times for language implementers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027" b="1" i="1" dirty="0" smtClean="0"/>
              <a:t>Abstraction need not be a guilty pleasure</a:t>
            </a:r>
          </a:p>
          <a:p>
            <a:pPr algn="ctr">
              <a:buNone/>
            </a:pPr>
            <a:r>
              <a:rPr lang="en-US" sz="2162" b="1" i="1" dirty="0" smtClean="0">
                <a:solidFill>
                  <a:schemeClr val="bg2"/>
                </a:solidFill>
              </a:rPr>
              <a:t>(…and take time out to climb a mountain!)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1200" y="141763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Jikes</a:t>
            </a:r>
            <a:r>
              <a:rPr lang="en-US" dirty="0" smtClean="0"/>
              <a:t> RVM and Jalapeno teams</a:t>
            </a:r>
          </a:p>
          <a:p>
            <a:r>
              <a:rPr lang="en-US" dirty="0" err="1" smtClean="0"/>
              <a:t>DaCapo</a:t>
            </a:r>
            <a:r>
              <a:rPr lang="en-US" dirty="0" smtClean="0"/>
              <a:t> research group</a:t>
            </a:r>
          </a:p>
          <a:p>
            <a:r>
              <a:rPr lang="en-US" dirty="0" smtClean="0"/>
              <a:t>Moxie team</a:t>
            </a:r>
          </a:p>
          <a:p>
            <a:r>
              <a:rPr lang="en-US" dirty="0" smtClean="0"/>
              <a:t>My co-authors, particularly:</a:t>
            </a:r>
          </a:p>
          <a:p>
            <a:pPr lvl="1"/>
            <a:r>
              <a:rPr lang="en-US" dirty="0" smtClean="0"/>
              <a:t>Kathryn McKinley, Perry Cheng, Daniel Frampton, Robin Garner, David Grove, Eliot Moss, Sergey </a:t>
            </a:r>
            <a:r>
              <a:rPr lang="en-US" dirty="0" err="1" smtClean="0"/>
              <a:t>Salishev</a:t>
            </a:r>
            <a:r>
              <a:rPr lang="en-US" smtClean="0"/>
              <a:t>,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Researcher’s Dream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Rapid realization</a:t>
            </a:r>
            <a:r>
              <a:rPr lang="en-US" dirty="0" smtClean="0"/>
              <a:t> of ideas</a:t>
            </a:r>
          </a:p>
          <a:p>
            <a:pPr lvl="1"/>
            <a:r>
              <a:rPr lang="en-US" dirty="0" smtClean="0"/>
              <a:t>Express ideas as abstractly as possible</a:t>
            </a:r>
          </a:p>
          <a:p>
            <a:pPr lvl="1"/>
            <a:r>
              <a:rPr lang="en-US" dirty="0" smtClean="0"/>
              <a:t>Reuse thoroughly tested building blocks</a:t>
            </a:r>
          </a:p>
          <a:p>
            <a:r>
              <a:rPr lang="en-US" b="1" dirty="0" smtClean="0"/>
              <a:t>Apples to apples </a:t>
            </a:r>
            <a:r>
              <a:rPr lang="en-US" dirty="0" smtClean="0"/>
              <a:t>comparisons</a:t>
            </a:r>
          </a:p>
          <a:p>
            <a:pPr lvl="1"/>
            <a:r>
              <a:rPr lang="en-US" dirty="0" smtClean="0"/>
              <a:t>Compare ideas in common framework</a:t>
            </a:r>
          </a:p>
          <a:p>
            <a:r>
              <a:rPr lang="en-US" b="1" dirty="0" smtClean="0"/>
              <a:t>Credible artifacts</a:t>
            </a:r>
          </a:p>
          <a:p>
            <a:pPr lvl="1"/>
            <a:r>
              <a:rPr lang="en-US" dirty="0" smtClean="0"/>
              <a:t>Performance comparable to production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of The Art 1999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Stefanović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Detailed study of mechanisms</a:t>
            </a:r>
          </a:p>
          <a:p>
            <a:r>
              <a:rPr lang="en-US" dirty="0" smtClean="0"/>
              <a:t>Detailed cost model</a:t>
            </a:r>
          </a:p>
          <a:p>
            <a:r>
              <a:rPr lang="en-US" dirty="0" smtClean="0"/>
              <a:t>Done in simulation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Lucida Grande"/>
              <a:buChar char="✘"/>
            </a:pPr>
            <a:r>
              <a:rPr lang="en-US" dirty="0" smtClean="0"/>
              <a:t>Credible artifact</a:t>
            </a:r>
          </a:p>
          <a:p>
            <a:pPr>
              <a:buClr>
                <a:srgbClr val="008000"/>
              </a:buClr>
              <a:buFont typeface="Lucida Grande"/>
              <a:buChar char="✔"/>
            </a:pPr>
            <a:r>
              <a:rPr lang="en-US" dirty="0" smtClean="0"/>
              <a:t>Apples to apples</a:t>
            </a:r>
          </a:p>
          <a:p>
            <a:pPr>
              <a:buClr>
                <a:srgbClr val="008000"/>
              </a:buClr>
              <a:buFont typeface="Lucida Grande"/>
              <a:buChar char="✔"/>
            </a:pPr>
            <a:r>
              <a:rPr lang="en-US" dirty="0" smtClean="0"/>
              <a:t>Rapid realization</a:t>
            </a:r>
          </a:p>
          <a:p>
            <a:pPr>
              <a:buClr>
                <a:srgbClr val="008000"/>
              </a:buClr>
              <a:buFont typeface="Lucida Grande"/>
              <a:buChar char="✔"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Attanasio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Detailed </a:t>
            </a:r>
            <a:r>
              <a:rPr lang="en-US" dirty="0" err="1" smtClean="0"/>
              <a:t>perf</a:t>
            </a:r>
            <a:r>
              <a:rPr lang="en-US" dirty="0" smtClean="0"/>
              <a:t>. study</a:t>
            </a:r>
          </a:p>
          <a:p>
            <a:r>
              <a:rPr lang="en-US" dirty="0" smtClean="0"/>
              <a:t>Studied in real JVM</a:t>
            </a:r>
          </a:p>
          <a:p>
            <a:r>
              <a:rPr lang="en-US" dirty="0" smtClean="0"/>
              <a:t>Credible performance</a:t>
            </a:r>
          </a:p>
          <a:p>
            <a:r>
              <a:rPr lang="en-US" dirty="0" smtClean="0"/>
              <a:t>Monolithic collectors</a:t>
            </a:r>
          </a:p>
          <a:p>
            <a:endParaRPr lang="en-US" dirty="0" smtClean="0"/>
          </a:p>
          <a:p>
            <a:pPr>
              <a:buClr>
                <a:srgbClr val="FF0000"/>
              </a:buClr>
              <a:buFont typeface="Lucida Grande"/>
              <a:buChar char="✘"/>
            </a:pPr>
            <a:r>
              <a:rPr lang="en-US" dirty="0" smtClean="0"/>
              <a:t>Rapid realization</a:t>
            </a:r>
          </a:p>
          <a:p>
            <a:pPr>
              <a:buClr>
                <a:srgbClr val="FF0000"/>
              </a:buClr>
              <a:buFont typeface="Lucida Grande"/>
              <a:buChar char="✘"/>
            </a:pPr>
            <a:r>
              <a:rPr lang="en-US" dirty="0" smtClean="0"/>
              <a:t>Apples to apples</a:t>
            </a:r>
          </a:p>
          <a:p>
            <a:pPr>
              <a:buClr>
                <a:srgbClr val="008000"/>
              </a:buClr>
              <a:buFont typeface="Lucida Grande"/>
              <a:buChar char="✔"/>
            </a:pPr>
            <a:r>
              <a:rPr lang="en-US" dirty="0" smtClean="0"/>
              <a:t>Credible artifact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A5A5A5"/>
                </a:solidFill>
              </a:rPr>
              <a:t>(Fast, correct)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GC is Hard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Steve Blackburn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Astraction Without Guilt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E3114-D1FF-A44E-A8B0-52B95EB678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004137"/>
            <a:ext cx="8001000" cy="1015663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Lucida Console"/>
                <a:cs typeface="Lucida Console"/>
              </a:rPr>
              <a:t>1665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err="1" smtClean="0">
                <a:latin typeface="Lucida Console"/>
                <a:cs typeface="Lucida Console"/>
              </a:rPr>
              <a:t>gc_checkWriteBuffers</a:t>
            </a:r>
            <a:r>
              <a:rPr lang="en-US" sz="1200" dirty="0" smtClean="0">
                <a:latin typeface="Lucida Console"/>
                <a:cs typeface="Lucida Console"/>
              </a:rPr>
              <a:t>();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1666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1667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all GC threads return, having completed Major collection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1668</a:t>
            </a:r>
            <a:r>
              <a:rPr lang="en-US" sz="1200" dirty="0" smtClean="0">
                <a:latin typeface="Lucida Console"/>
                <a:cs typeface="Lucida Console"/>
              </a:rPr>
              <a:t>    return;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1669</a:t>
            </a:r>
            <a:r>
              <a:rPr lang="en-US" sz="1200" dirty="0" smtClean="0">
                <a:latin typeface="Lucida Console"/>
                <a:cs typeface="Lucida Console"/>
              </a:rPr>
              <a:t>  }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collect</a:t>
            </a:r>
            <a:endParaRPr lang="en-US" sz="1200" dirty="0">
              <a:solidFill>
                <a:srgbClr val="B50B1B"/>
              </a:solidFill>
              <a:latin typeface="Lucida Console"/>
              <a:cs typeface="Lucida Conso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8001000" cy="830997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Lucida Console"/>
                <a:cs typeface="Lucida Console"/>
              </a:rPr>
              <a:t>1035</a:t>
            </a:r>
            <a:r>
              <a:rPr lang="en-US" sz="1200" dirty="0" smtClean="0">
                <a:latin typeface="Lucida Console"/>
                <a:cs typeface="Lucida Console"/>
              </a:rPr>
              <a:t> static void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1036</a:t>
            </a:r>
            <a:r>
              <a:rPr lang="en-US" sz="1200" dirty="0" smtClean="0">
                <a:latin typeface="Lucida Console"/>
                <a:cs typeface="Lucida Console"/>
              </a:rPr>
              <a:t>    collect () {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1037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err="1" smtClean="0">
                <a:latin typeface="Lucida Console"/>
                <a:cs typeface="Lucida Console"/>
              </a:rPr>
              <a:t>int</a:t>
            </a:r>
            <a:r>
              <a:rPr lang="en-US" sz="1200" dirty="0" smtClean="0">
                <a:latin typeface="Lucida Console"/>
                <a:cs typeface="Lucida Console"/>
              </a:rPr>
              <a:t>       </a:t>
            </a:r>
            <a:r>
              <a:rPr lang="en-US" sz="1200" dirty="0" err="1" smtClean="0">
                <a:latin typeface="Lucida Console"/>
                <a:cs typeface="Lucida Console"/>
              </a:rPr>
              <a:t>i,temp,bytes</a:t>
            </a:r>
            <a:r>
              <a:rPr lang="en-US" sz="1200" dirty="0" smtClean="0">
                <a:latin typeface="Lucida Console"/>
                <a:cs typeface="Lucida Console"/>
              </a:rPr>
              <a:t>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1038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  <a:r>
              <a:rPr lang="en-US" sz="1200" dirty="0" err="1" smtClean="0">
                <a:latin typeface="Lucida Console"/>
                <a:cs typeface="Lucida Console"/>
              </a:rPr>
              <a:t>boolean</a:t>
            </a:r>
            <a:r>
              <a:rPr lang="en-US" sz="1200" dirty="0" smtClean="0">
                <a:latin typeface="Lucida Console"/>
                <a:cs typeface="Lucida Console"/>
              </a:rPr>
              <a:t>   </a:t>
            </a:r>
            <a:r>
              <a:rPr lang="en-US" sz="1200" dirty="0" err="1" smtClean="0">
                <a:latin typeface="Lucida Console"/>
                <a:cs typeface="Lucida Console"/>
              </a:rPr>
              <a:t>selectedGCThread</a:t>
            </a:r>
            <a:r>
              <a:rPr lang="en-US" sz="1200" dirty="0" smtClean="0">
                <a:latin typeface="Lucida Console"/>
                <a:cs typeface="Lucida Console"/>
              </a:rPr>
              <a:t> = false;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indicates 1 thread to generate output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3200400"/>
            <a:ext cx="8001000" cy="1384995"/>
          </a:xfrm>
          <a:prstGeom prst="rect">
            <a:avLst/>
          </a:prstGeom>
          <a:solidFill>
            <a:schemeClr val="bg1"/>
          </a:solidFill>
          <a:effectLst>
            <a:outerShdw blurRad="254000" dist="127000" dir="270000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Lucida Console"/>
                <a:cs typeface="Lucida Console"/>
              </a:rPr>
              <a:t>1121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set Done flag to allow other GC threads to begin processing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1122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  <a:r>
              <a:rPr lang="en-US" sz="1200" dirty="0" err="1" smtClean="0">
                <a:latin typeface="Lucida Console"/>
                <a:cs typeface="Lucida Console"/>
              </a:rPr>
              <a:t>initGCDone</a:t>
            </a:r>
            <a:r>
              <a:rPr lang="en-US" sz="1200" dirty="0" smtClean="0">
                <a:latin typeface="Lucida Console"/>
                <a:cs typeface="Lucida Console"/>
              </a:rPr>
              <a:t> = true;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1123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1124</a:t>
            </a:r>
            <a:r>
              <a:rPr lang="en-US" sz="1200" dirty="0" smtClean="0">
                <a:latin typeface="Lucida Console"/>
                <a:cs typeface="Lucida Console"/>
              </a:rPr>
              <a:t>    } </a:t>
            </a:r>
            <a:r>
              <a:rPr lang="en-US" sz="1200" dirty="0" smtClean="0">
                <a:solidFill>
                  <a:srgbClr val="B50B1B"/>
                </a:solidFill>
                <a:latin typeface="Lucida Console"/>
                <a:cs typeface="Lucida Console"/>
              </a:rPr>
              <a:t>// END SINGLE GC THREAD SECTION - GC INITIALIZATION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1125</a:t>
            </a:r>
            <a:r>
              <a:rPr lang="en-US" sz="1200" dirty="0" smtClean="0">
                <a:latin typeface="Lucida Console"/>
                <a:cs typeface="Lucida Console"/>
              </a:rPr>
              <a:t>    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1126</a:t>
            </a:r>
            <a:r>
              <a:rPr lang="en-US" sz="1200" dirty="0" smtClean="0">
                <a:latin typeface="Lucida Console"/>
                <a:cs typeface="Lucida Console"/>
              </a:rPr>
              <a:t>    else {</a:t>
            </a:r>
          </a:p>
          <a:p>
            <a:r>
              <a:rPr lang="en-US" sz="1050" dirty="0" smtClean="0">
                <a:latin typeface="Lucida Console"/>
                <a:cs typeface="Lucida Console"/>
              </a:rPr>
              <a:t>1127</a:t>
            </a:r>
            <a:r>
              <a:rPr lang="en-US" sz="1200" dirty="0" smtClean="0">
                <a:latin typeface="Lucida Console"/>
                <a:cs typeface="Lucida Console"/>
              </a:rPr>
              <a:t>      </a:t>
            </a:r>
            <a:r>
              <a:rPr lang="en-US" sz="1200" dirty="0" smtClean="0">
                <a:solidFill>
                  <a:schemeClr val="accent3"/>
                </a:solidFill>
                <a:latin typeface="Lucida Console"/>
                <a:cs typeface="Lucida Console"/>
              </a:rPr>
              <a:t>// Each GC thread must wait here until initialization is complete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1738" y="1524000"/>
            <a:ext cx="294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A5A5A5"/>
                </a:solidFill>
              </a:rPr>
              <a:t>Watson 2.0 </a:t>
            </a:r>
            <a:r>
              <a:rPr lang="en-US" b="1" i="1" dirty="0" err="1" smtClean="0">
                <a:solidFill>
                  <a:srgbClr val="A5A5A5"/>
                </a:solidFill>
              </a:rPr>
              <a:t>GenCopy</a:t>
            </a:r>
            <a:endParaRPr lang="en-US" b="1" i="1" dirty="0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12121"/>
      </a:dk2>
      <a:lt2>
        <a:srgbClr val="A5A5A5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000000"/>
      </a:accent6>
      <a:hlink>
        <a:srgbClr val="EC4D4D"/>
      </a:hlink>
      <a:folHlink>
        <a:srgbClr val="F8CE8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20635</TotalTime>
  <Words>3414</Words>
  <Application>Microsoft Macintosh PowerPoint</Application>
  <PresentationFormat>On-screen Show (4:3)</PresentationFormat>
  <Paragraphs>847</Paragraphs>
  <Slides>66</Slides>
  <Notes>24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Abstraction Without  Guilt</vt:lpstr>
      <vt:lpstr>Abstraction</vt:lpstr>
      <vt:lpstr>September 1999 Tibet</vt:lpstr>
      <vt:lpstr>Part I  MMTk (Flexibility &amp; performance:  oil &amp; water?)</vt:lpstr>
      <vt:lpstr>Slide 5</vt:lpstr>
      <vt:lpstr>Slide 6</vt:lpstr>
      <vt:lpstr>The Researcher’s Dream</vt:lpstr>
      <vt:lpstr>State of The Art 1999</vt:lpstr>
      <vt:lpstr>(Fast, correct) GC is Hard</vt:lpstr>
      <vt:lpstr>Our Approach</vt:lpstr>
      <vt:lpstr>Three months later…</vt:lpstr>
      <vt:lpstr>Code Complexity</vt:lpstr>
      <vt:lpstr>Performance</vt:lpstr>
      <vt:lpstr>Performance</vt:lpstr>
      <vt:lpstr>Since Then…</vt:lpstr>
      <vt:lpstr>The Lessons…</vt:lpstr>
      <vt:lpstr>Part II  vmmagic (Having your cake and eating it.)</vt:lpstr>
      <vt:lpstr>Why Java? (Why not C?)</vt:lpstr>
      <vt:lpstr>Slide 19</vt:lpstr>
      <vt:lpstr>(Fast, correct) GC is Hard</vt:lpstr>
      <vt:lpstr>A Dirty Little Secret</vt:lpstr>
      <vt:lpstr>Why Java? (Why not C?)</vt:lpstr>
      <vt:lpstr>The Problem</vt:lpstr>
      <vt:lpstr>Why (1975)</vt:lpstr>
      <vt:lpstr>Why (1975)</vt:lpstr>
      <vt:lpstr>Why Not (1972)</vt:lpstr>
      <vt:lpstr>Why The 70s Shift to C?</vt:lpstr>
      <vt:lpstr>Time for a Second Take?</vt:lpstr>
      <vt:lpstr>Solutions?</vt:lpstr>
      <vt:lpstr>Our Approach</vt:lpstr>
      <vt:lpstr>Our Framework</vt:lpstr>
      <vt:lpstr>A Concrete Example</vt:lpstr>
      <vt:lpstr>A Concrete Example</vt:lpstr>
      <vt:lpstr>A Concrete Example</vt:lpstr>
      <vt:lpstr>Java Version</vt:lpstr>
      <vt:lpstr>“Magic” in JikesRVM</vt:lpstr>
      <vt:lpstr>“Magic” in JikesRVM</vt:lpstr>
      <vt:lpstr>“Magic” in JikesRVM</vt:lpstr>
      <vt:lpstr>“Magic” in JikesRVM</vt:lpstr>
      <vt:lpstr>Java Version</vt:lpstr>
      <vt:lpstr>Intrinsics</vt:lpstr>
      <vt:lpstr>Java Version</vt:lpstr>
      <vt:lpstr>Semantic Regimes</vt:lpstr>
      <vt:lpstr>Both Versions</vt:lpstr>
      <vt:lpstr>ObjectReference Abstraction</vt:lpstr>
      <vt:lpstr>ObjectReference Abstraction</vt:lpstr>
      <vt:lpstr>Summary</vt:lpstr>
      <vt:lpstr>Part III  DaCapo Benchmarks (Just how guilty should I feel?)</vt:lpstr>
      <vt:lpstr>Slide 49</vt:lpstr>
      <vt:lpstr>Slide 50</vt:lpstr>
      <vt:lpstr>Benchmarks &amp; Reality</vt:lpstr>
      <vt:lpstr>Benchmarks &amp; Methodology</vt:lpstr>
      <vt:lpstr>Benchmarks &amp; Methodology</vt:lpstr>
      <vt:lpstr>Benchmarks &amp; Methodology</vt:lpstr>
      <vt:lpstr>Benchmarks &amp; Methodology</vt:lpstr>
      <vt:lpstr>Slide 56</vt:lpstr>
      <vt:lpstr>Innovation Trap</vt:lpstr>
      <vt:lpstr>How Did This Happen?</vt:lpstr>
      <vt:lpstr>The DaCapo Suite: Goals</vt:lpstr>
      <vt:lpstr>The DaCapo Suite: Today</vt:lpstr>
      <vt:lpstr>Broader Impact</vt:lpstr>
      <vt:lpstr>Lessons</vt:lpstr>
      <vt:lpstr> Conclusions (So what did I learn in those 10 years??)</vt:lpstr>
      <vt:lpstr>Conclusions</vt:lpstr>
      <vt:lpstr>Slide 65</vt:lpstr>
      <vt:lpstr>Acknowledgements</vt:lpstr>
    </vt:vector>
  </TitlesOfParts>
  <Company>Australian National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Blackburn</dc:creator>
  <cp:lastModifiedBy>Steve Blackburn</cp:lastModifiedBy>
  <cp:revision>595</cp:revision>
  <cp:lastPrinted>2008-12-11T18:09:38Z</cp:lastPrinted>
  <dcterms:created xsi:type="dcterms:W3CDTF">2009-10-25T15:00:23Z</dcterms:created>
  <dcterms:modified xsi:type="dcterms:W3CDTF">2009-10-25T15:04:21Z</dcterms:modified>
</cp:coreProperties>
</file>